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6"/>
    <p:restoredTop sz="94712"/>
  </p:normalViewPr>
  <p:slideViewPr>
    <p:cSldViewPr snapToGrid="0" snapToObjects="1">
      <p:cViewPr varScale="1">
        <p:scale>
          <a:sx n="34" d="100"/>
          <a:sy n="34" d="100"/>
        </p:scale>
        <p:origin x="480" y="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5" name="Shape 115"/>
          <p:cNvSpPr>
            <a:spLocks noGrp="1" noRot="1" noChangeAspect="1"/>
          </p:cNvSpPr>
          <p:nvPr>
            <p:ph type="sldImg"/>
          </p:nvPr>
        </p:nvSpPr>
        <p:spPr>
          <a:xfrm>
            <a:off x="1143000" y="685800"/>
            <a:ext cx="4572000" cy="3429000"/>
          </a:xfrm>
          <a:prstGeom prst="rect">
            <a:avLst/>
          </a:prstGeom>
        </p:spPr>
        <p:txBody>
          <a:bodyPr/>
          <a:lstStyle/>
          <a:p>
            <a:endParaRPr/>
          </a:p>
        </p:txBody>
      </p:sp>
      <p:sp>
        <p:nvSpPr>
          <p:cNvPr id="116" name="Shape 116"/>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705006766"/>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ítulo y subtítulo">
    <p:spTree>
      <p:nvGrpSpPr>
        <p:cNvPr id="1" name=""/>
        <p:cNvGrpSpPr/>
        <p:nvPr/>
      </p:nvGrpSpPr>
      <p:grpSpPr>
        <a:xfrm>
          <a:off x="0" y="0"/>
          <a:ext cx="0" cy="0"/>
          <a:chOff x="0" y="0"/>
          <a:chExt cx="0" cy="0"/>
        </a:xfrm>
      </p:grpSpPr>
      <p:pic>
        <p:nvPicPr>
          <p:cNvPr id="11" name="fondos-dxn-04.jpg" descr="fondos-dxn-04.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2" name="Número de diapositiva"/>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Cita">
    <p:spTree>
      <p:nvGrpSpPr>
        <p:cNvPr id="1" name=""/>
        <p:cNvGrpSpPr/>
        <p:nvPr/>
      </p:nvGrpSpPr>
      <p:grpSpPr>
        <a:xfrm>
          <a:off x="0" y="0"/>
          <a:ext cx="0" cy="0"/>
          <a:chOff x="0" y="0"/>
          <a:chExt cx="0" cy="0"/>
        </a:xfrm>
      </p:grpSpPr>
      <p:sp>
        <p:nvSpPr>
          <p:cNvPr id="92" name="– Juan López"/>
          <p:cNvSpPr>
            <a:spLocks noGrp="1"/>
          </p:cNvSpPr>
          <p:nvPr>
            <p:ph type="body" sz="quarter" idx="13"/>
          </p:nvPr>
        </p:nvSpPr>
        <p:spPr>
          <a:xfrm>
            <a:off x="2387600" y="8953500"/>
            <a:ext cx="19621500" cy="685800"/>
          </a:xfrm>
          <a:prstGeom prst="rect">
            <a:avLst/>
          </a:prstGeom>
        </p:spPr>
        <p:txBody>
          <a:bodyPr anchor="t">
            <a:spAutoFit/>
          </a:bodyPr>
          <a:lstStyle>
            <a:lvl1pPr marL="0" indent="0" algn="ctr">
              <a:spcBef>
                <a:spcPts val="0"/>
              </a:spcBef>
              <a:buSzTx/>
              <a:buNone/>
              <a:defRPr sz="3800" i="1"/>
            </a:lvl1pPr>
          </a:lstStyle>
          <a:p>
            <a:r>
              <a:t>– Juan López</a:t>
            </a:r>
          </a:p>
        </p:txBody>
      </p:sp>
      <p:sp>
        <p:nvSpPr>
          <p:cNvPr id="93" name="“Escribir una cita aquí”"/>
          <p:cNvSpPr>
            <a:spLocks noGrp="1"/>
          </p:cNvSpPr>
          <p:nvPr>
            <p:ph type="body" sz="quarter" idx="14"/>
          </p:nvPr>
        </p:nvSpPr>
        <p:spPr>
          <a:xfrm>
            <a:off x="2387600" y="6045200"/>
            <a:ext cx="19621500" cy="889000"/>
          </a:xfrm>
          <a:prstGeom prst="rect">
            <a:avLst/>
          </a:prstGeom>
        </p:spPr>
        <p:txBody>
          <a:bodyPr>
            <a:spAutoFit/>
          </a:bodyPr>
          <a:lstStyle>
            <a:lvl1pPr marL="0" indent="0" algn="ctr">
              <a:spcBef>
                <a:spcPts val="0"/>
              </a:spcBef>
              <a:buSzTx/>
              <a:buNone/>
            </a:lvl1pPr>
          </a:lstStyle>
          <a:p>
            <a:r>
              <a:t>“Escribir una cita aquí” </a:t>
            </a:r>
          </a:p>
        </p:txBody>
      </p:sp>
      <p:sp>
        <p:nvSpPr>
          <p:cNvPr id="94" name="Número de diapositiva"/>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01" name="Imagen"/>
          <p:cNvSpPr>
            <a:spLocks noGrp="1"/>
          </p:cNvSpPr>
          <p:nvPr>
            <p:ph type="pic" idx="13"/>
          </p:nvPr>
        </p:nvSpPr>
        <p:spPr>
          <a:xfrm>
            <a:off x="0" y="0"/>
            <a:ext cx="24384000" cy="13716000"/>
          </a:xfrm>
          <a:prstGeom prst="rect">
            <a:avLst/>
          </a:prstGeom>
        </p:spPr>
        <p:txBody>
          <a:bodyPr lIns="91439" tIns="45719" rIns="91439" bIns="45719" anchor="t">
            <a:noAutofit/>
          </a:bodyPr>
          <a:lstStyle/>
          <a:p>
            <a:endParaRPr/>
          </a:p>
        </p:txBody>
      </p:sp>
      <p:sp>
        <p:nvSpPr>
          <p:cNvPr id="102" name="Número de diapositiva"/>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En blanco">
    <p:spTree>
      <p:nvGrpSpPr>
        <p:cNvPr id="1" name=""/>
        <p:cNvGrpSpPr/>
        <p:nvPr/>
      </p:nvGrpSpPr>
      <p:grpSpPr>
        <a:xfrm>
          <a:off x="0" y="0"/>
          <a:ext cx="0" cy="0"/>
          <a:chOff x="0" y="0"/>
          <a:chExt cx="0" cy="0"/>
        </a:xfrm>
      </p:grpSpPr>
      <p:sp>
        <p:nvSpPr>
          <p:cNvPr id="109" name="Número de diapositiva"/>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Foto (horizontal)">
    <p:spTree>
      <p:nvGrpSpPr>
        <p:cNvPr id="1" name=""/>
        <p:cNvGrpSpPr/>
        <p:nvPr/>
      </p:nvGrpSpPr>
      <p:grpSpPr>
        <a:xfrm>
          <a:off x="0" y="0"/>
          <a:ext cx="0" cy="0"/>
          <a:chOff x="0" y="0"/>
          <a:chExt cx="0" cy="0"/>
        </a:xfrm>
      </p:grpSpPr>
      <p:sp>
        <p:nvSpPr>
          <p:cNvPr id="19" name="Imagen"/>
          <p:cNvSpPr>
            <a:spLocks noGrp="1"/>
          </p:cNvSpPr>
          <p:nvPr>
            <p:ph type="pic" idx="13"/>
          </p:nvPr>
        </p:nvSpPr>
        <p:spPr>
          <a:xfrm>
            <a:off x="3125968" y="673100"/>
            <a:ext cx="18135601" cy="8737600"/>
          </a:xfrm>
          <a:prstGeom prst="rect">
            <a:avLst/>
          </a:prstGeom>
        </p:spPr>
        <p:txBody>
          <a:bodyPr lIns="91439" tIns="45719" rIns="91439" bIns="45719" anchor="t">
            <a:noAutofit/>
          </a:bodyPr>
          <a:lstStyle/>
          <a:p>
            <a:endParaRPr/>
          </a:p>
        </p:txBody>
      </p:sp>
      <p:sp>
        <p:nvSpPr>
          <p:cNvPr id="20" name="Texto del título"/>
          <p:cNvSpPr>
            <a:spLocks noGrp="1"/>
          </p:cNvSpPr>
          <p:nvPr>
            <p:ph type="title"/>
          </p:nvPr>
        </p:nvSpPr>
        <p:spPr>
          <a:xfrm>
            <a:off x="635000" y="9448800"/>
            <a:ext cx="23114000" cy="2006600"/>
          </a:xfrm>
          <a:prstGeom prst="rect">
            <a:avLst/>
          </a:prstGeom>
        </p:spPr>
        <p:txBody>
          <a:bodyPr/>
          <a:lstStyle/>
          <a:p>
            <a:r>
              <a:t>Texto del título</a:t>
            </a:r>
          </a:p>
        </p:txBody>
      </p:sp>
      <p:sp>
        <p:nvSpPr>
          <p:cNvPr id="21" name="Nivel de texto 1…"/>
          <p:cNvSpPr>
            <a:spLocks noGrp="1"/>
          </p:cNvSpPr>
          <p:nvPr>
            <p:ph type="body" sz="quarter" idx="1"/>
          </p:nvPr>
        </p:nvSpPr>
        <p:spPr>
          <a:xfrm>
            <a:off x="635000" y="11518900"/>
            <a:ext cx="23114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Nivel de texto 1</a:t>
            </a:r>
          </a:p>
          <a:p>
            <a:pPr lvl="1"/>
            <a:r>
              <a:t>Nivel de texto 2</a:t>
            </a:r>
          </a:p>
          <a:p>
            <a:pPr lvl="2"/>
            <a:r>
              <a:t>Nivel de texto 3</a:t>
            </a:r>
          </a:p>
          <a:p>
            <a:pPr lvl="3"/>
            <a:r>
              <a:t>Nivel de texto 4</a:t>
            </a:r>
          </a:p>
          <a:p>
            <a:pPr lvl="4"/>
            <a:r>
              <a:t>Nivel de texto 5</a:t>
            </a:r>
          </a:p>
        </p:txBody>
      </p:sp>
      <p:sp>
        <p:nvSpPr>
          <p:cNvPr id="22" name="Número de diapositiva"/>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ítulo (centro)">
    <p:spTree>
      <p:nvGrpSpPr>
        <p:cNvPr id="1" name=""/>
        <p:cNvGrpSpPr/>
        <p:nvPr/>
      </p:nvGrpSpPr>
      <p:grpSpPr>
        <a:xfrm>
          <a:off x="0" y="0"/>
          <a:ext cx="0" cy="0"/>
          <a:chOff x="0" y="0"/>
          <a:chExt cx="0" cy="0"/>
        </a:xfrm>
      </p:grpSpPr>
      <p:sp>
        <p:nvSpPr>
          <p:cNvPr id="29" name="Texto del título"/>
          <p:cNvSpPr>
            <a:spLocks noGrp="1"/>
          </p:cNvSpPr>
          <p:nvPr>
            <p:ph type="title"/>
          </p:nvPr>
        </p:nvSpPr>
        <p:spPr>
          <a:xfrm>
            <a:off x="1778000" y="4533900"/>
            <a:ext cx="20828000" cy="4648200"/>
          </a:xfrm>
          <a:prstGeom prst="rect">
            <a:avLst/>
          </a:prstGeom>
        </p:spPr>
        <p:txBody>
          <a:bodyPr/>
          <a:lstStyle/>
          <a:p>
            <a:r>
              <a:t>Texto del título</a:t>
            </a:r>
          </a:p>
        </p:txBody>
      </p:sp>
      <p:sp>
        <p:nvSpPr>
          <p:cNvPr id="30" name="Número de diapositiva"/>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Foto (vertical)">
    <p:spTree>
      <p:nvGrpSpPr>
        <p:cNvPr id="1" name=""/>
        <p:cNvGrpSpPr/>
        <p:nvPr/>
      </p:nvGrpSpPr>
      <p:grpSpPr>
        <a:xfrm>
          <a:off x="0" y="0"/>
          <a:ext cx="0" cy="0"/>
          <a:chOff x="0" y="0"/>
          <a:chExt cx="0" cy="0"/>
        </a:xfrm>
      </p:grpSpPr>
      <p:sp>
        <p:nvSpPr>
          <p:cNvPr id="37" name="Imagen"/>
          <p:cNvSpPr>
            <a:spLocks noGrp="1"/>
          </p:cNvSpPr>
          <p:nvPr>
            <p:ph type="pic" sz="half" idx="13"/>
          </p:nvPr>
        </p:nvSpPr>
        <p:spPr>
          <a:xfrm>
            <a:off x="13169900" y="952500"/>
            <a:ext cx="9525000" cy="11468100"/>
          </a:xfrm>
          <a:prstGeom prst="rect">
            <a:avLst/>
          </a:prstGeom>
        </p:spPr>
        <p:txBody>
          <a:bodyPr lIns="91439" tIns="45719" rIns="91439" bIns="45719" anchor="t">
            <a:noAutofit/>
          </a:bodyPr>
          <a:lstStyle/>
          <a:p>
            <a:endParaRPr/>
          </a:p>
        </p:txBody>
      </p:sp>
      <p:sp>
        <p:nvSpPr>
          <p:cNvPr id="38" name="Texto del título"/>
          <p:cNvSpPr>
            <a:spLocks noGrp="1"/>
          </p:cNvSpPr>
          <p:nvPr>
            <p:ph type="title"/>
          </p:nvPr>
        </p:nvSpPr>
        <p:spPr>
          <a:xfrm>
            <a:off x="1651000" y="952500"/>
            <a:ext cx="10223500" cy="5549900"/>
          </a:xfrm>
          <a:prstGeom prst="rect">
            <a:avLst/>
          </a:prstGeom>
        </p:spPr>
        <p:txBody>
          <a:bodyPr anchor="b"/>
          <a:lstStyle>
            <a:lvl1pPr>
              <a:defRPr sz="8400"/>
            </a:lvl1pPr>
          </a:lstStyle>
          <a:p>
            <a:r>
              <a:t>Texto del título</a:t>
            </a:r>
          </a:p>
        </p:txBody>
      </p:sp>
      <p:sp>
        <p:nvSpPr>
          <p:cNvPr id="39" name="Nivel de texto 1…"/>
          <p:cNvSpPr>
            <a:spLocks noGrp="1"/>
          </p:cNvSpPr>
          <p:nvPr>
            <p:ph type="body" sz="quarter" idx="1"/>
          </p:nvPr>
        </p:nvSpPr>
        <p:spPr>
          <a:xfrm>
            <a:off x="1651000" y="6692900"/>
            <a:ext cx="10223500" cy="57277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Nivel de texto 1</a:t>
            </a:r>
          </a:p>
          <a:p>
            <a:pPr lvl="1"/>
            <a:r>
              <a:t>Nivel de texto 2</a:t>
            </a:r>
          </a:p>
          <a:p>
            <a:pPr lvl="2"/>
            <a:r>
              <a:t>Nivel de texto 3</a:t>
            </a:r>
          </a:p>
          <a:p>
            <a:pPr lvl="3"/>
            <a:r>
              <a:t>Nivel de texto 4</a:t>
            </a:r>
          </a:p>
          <a:p>
            <a:pPr lvl="4"/>
            <a:r>
              <a:t>Nivel de texto 5</a:t>
            </a:r>
          </a:p>
        </p:txBody>
      </p:sp>
      <p:sp>
        <p:nvSpPr>
          <p:cNvPr id="40" name="Número de diapositiva"/>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ítulo (arriba)">
    <p:spTree>
      <p:nvGrpSpPr>
        <p:cNvPr id="1" name=""/>
        <p:cNvGrpSpPr/>
        <p:nvPr/>
      </p:nvGrpSpPr>
      <p:grpSpPr>
        <a:xfrm>
          <a:off x="0" y="0"/>
          <a:ext cx="0" cy="0"/>
          <a:chOff x="0" y="0"/>
          <a:chExt cx="0" cy="0"/>
        </a:xfrm>
      </p:grpSpPr>
      <p:sp>
        <p:nvSpPr>
          <p:cNvPr id="47" name="Texto del título"/>
          <p:cNvSpPr>
            <a:spLocks noGrp="1"/>
          </p:cNvSpPr>
          <p:nvPr>
            <p:ph type="title"/>
          </p:nvPr>
        </p:nvSpPr>
        <p:spPr>
          <a:prstGeom prst="rect">
            <a:avLst/>
          </a:prstGeom>
        </p:spPr>
        <p:txBody>
          <a:bodyPr/>
          <a:lstStyle/>
          <a:p>
            <a:r>
              <a:t>Texto del título</a:t>
            </a:r>
          </a:p>
        </p:txBody>
      </p:sp>
      <p:sp>
        <p:nvSpPr>
          <p:cNvPr id="48" name="Número de diapositiva"/>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ítulo y viñetas">
    <p:spTree>
      <p:nvGrpSpPr>
        <p:cNvPr id="1" name=""/>
        <p:cNvGrpSpPr/>
        <p:nvPr/>
      </p:nvGrpSpPr>
      <p:grpSpPr>
        <a:xfrm>
          <a:off x="0" y="0"/>
          <a:ext cx="0" cy="0"/>
          <a:chOff x="0" y="0"/>
          <a:chExt cx="0" cy="0"/>
        </a:xfrm>
      </p:grpSpPr>
      <p:sp>
        <p:nvSpPr>
          <p:cNvPr id="55" name="Texto del título"/>
          <p:cNvSpPr>
            <a:spLocks noGrp="1"/>
          </p:cNvSpPr>
          <p:nvPr>
            <p:ph type="title"/>
          </p:nvPr>
        </p:nvSpPr>
        <p:spPr>
          <a:prstGeom prst="rect">
            <a:avLst/>
          </a:prstGeom>
        </p:spPr>
        <p:txBody>
          <a:bodyPr/>
          <a:lstStyle/>
          <a:p>
            <a:r>
              <a:t>Texto del título</a:t>
            </a:r>
          </a:p>
        </p:txBody>
      </p:sp>
      <p:sp>
        <p:nvSpPr>
          <p:cNvPr id="56" name="Nivel de texto 1…"/>
          <p:cNvSpPr>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57" name="Número de diapositiva"/>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ítulo, viñetas y foto">
    <p:spTree>
      <p:nvGrpSpPr>
        <p:cNvPr id="1" name=""/>
        <p:cNvGrpSpPr/>
        <p:nvPr/>
      </p:nvGrpSpPr>
      <p:grpSpPr>
        <a:xfrm>
          <a:off x="0" y="0"/>
          <a:ext cx="0" cy="0"/>
          <a:chOff x="0" y="0"/>
          <a:chExt cx="0" cy="0"/>
        </a:xfrm>
      </p:grpSpPr>
      <p:sp>
        <p:nvSpPr>
          <p:cNvPr id="64" name="Imagen"/>
          <p:cNvSpPr>
            <a:spLocks noGrp="1"/>
          </p:cNvSpPr>
          <p:nvPr>
            <p:ph type="pic" sz="half" idx="13"/>
          </p:nvPr>
        </p:nvSpPr>
        <p:spPr>
          <a:xfrm>
            <a:off x="13169900" y="3149600"/>
            <a:ext cx="9525000" cy="9296400"/>
          </a:xfrm>
          <a:prstGeom prst="rect">
            <a:avLst/>
          </a:prstGeom>
        </p:spPr>
        <p:txBody>
          <a:bodyPr lIns="91439" tIns="45719" rIns="91439" bIns="45719" anchor="t">
            <a:noAutofit/>
          </a:bodyPr>
          <a:lstStyle/>
          <a:p>
            <a:endParaRPr/>
          </a:p>
        </p:txBody>
      </p:sp>
      <p:sp>
        <p:nvSpPr>
          <p:cNvPr id="65" name="Texto del título"/>
          <p:cNvSpPr>
            <a:spLocks noGrp="1"/>
          </p:cNvSpPr>
          <p:nvPr>
            <p:ph type="title"/>
          </p:nvPr>
        </p:nvSpPr>
        <p:spPr>
          <a:prstGeom prst="rect">
            <a:avLst/>
          </a:prstGeom>
        </p:spPr>
        <p:txBody>
          <a:bodyPr/>
          <a:lstStyle/>
          <a:p>
            <a:r>
              <a:t>Texto del título</a:t>
            </a:r>
          </a:p>
        </p:txBody>
      </p:sp>
      <p:sp>
        <p:nvSpPr>
          <p:cNvPr id="66" name="Nivel de texto 1…"/>
          <p:cNvSpPr>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r>
              <a:t>Nivel de texto 1</a:t>
            </a:r>
          </a:p>
          <a:p>
            <a:pPr lvl="1"/>
            <a:r>
              <a:t>Nivel de texto 2</a:t>
            </a:r>
          </a:p>
          <a:p>
            <a:pPr lvl="2"/>
            <a:r>
              <a:t>Nivel de texto 3</a:t>
            </a:r>
          </a:p>
          <a:p>
            <a:pPr lvl="3"/>
            <a:r>
              <a:t>Nivel de texto 4</a:t>
            </a:r>
          </a:p>
          <a:p>
            <a:pPr lvl="4"/>
            <a:r>
              <a:t>Nivel de texto 5</a:t>
            </a:r>
          </a:p>
        </p:txBody>
      </p:sp>
      <p:sp>
        <p:nvSpPr>
          <p:cNvPr id="67" name="Número de diapositiva"/>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Viñetas">
    <p:spTree>
      <p:nvGrpSpPr>
        <p:cNvPr id="1" name=""/>
        <p:cNvGrpSpPr/>
        <p:nvPr/>
      </p:nvGrpSpPr>
      <p:grpSpPr>
        <a:xfrm>
          <a:off x="0" y="0"/>
          <a:ext cx="0" cy="0"/>
          <a:chOff x="0" y="0"/>
          <a:chExt cx="0" cy="0"/>
        </a:xfrm>
      </p:grpSpPr>
      <p:sp>
        <p:nvSpPr>
          <p:cNvPr id="74" name="Nivel de texto 1…"/>
          <p:cNvSpPr>
            <a:spLocks noGrp="1"/>
          </p:cNvSpPr>
          <p:nvPr>
            <p:ph type="body" idx="1"/>
          </p:nvPr>
        </p:nvSpPr>
        <p:spPr>
          <a:xfrm>
            <a:off x="1689100" y="1778000"/>
            <a:ext cx="21005800" cy="10172700"/>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75" name="Número de diapositiva"/>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3 fotos">
    <p:spTree>
      <p:nvGrpSpPr>
        <p:cNvPr id="1" name=""/>
        <p:cNvGrpSpPr/>
        <p:nvPr/>
      </p:nvGrpSpPr>
      <p:grpSpPr>
        <a:xfrm>
          <a:off x="0" y="0"/>
          <a:ext cx="0" cy="0"/>
          <a:chOff x="0" y="0"/>
          <a:chExt cx="0" cy="0"/>
        </a:xfrm>
      </p:grpSpPr>
      <p:sp>
        <p:nvSpPr>
          <p:cNvPr id="82" name="Imagen"/>
          <p:cNvSpPr>
            <a:spLocks noGrp="1"/>
          </p:cNvSpPr>
          <p:nvPr>
            <p:ph type="pic" sz="quarter" idx="13"/>
          </p:nvPr>
        </p:nvSpPr>
        <p:spPr>
          <a:xfrm>
            <a:off x="15760700" y="6870700"/>
            <a:ext cx="7404100" cy="5549900"/>
          </a:xfrm>
          <a:prstGeom prst="rect">
            <a:avLst/>
          </a:prstGeom>
        </p:spPr>
        <p:txBody>
          <a:bodyPr lIns="91439" tIns="45719" rIns="91439" bIns="45719" anchor="t">
            <a:noAutofit/>
          </a:bodyPr>
          <a:lstStyle/>
          <a:p>
            <a:endParaRPr/>
          </a:p>
        </p:txBody>
      </p:sp>
      <p:sp>
        <p:nvSpPr>
          <p:cNvPr id="83" name="Imagen"/>
          <p:cNvSpPr>
            <a:spLocks noGrp="1"/>
          </p:cNvSpPr>
          <p:nvPr>
            <p:ph type="pic" sz="quarter" idx="14"/>
          </p:nvPr>
        </p:nvSpPr>
        <p:spPr>
          <a:xfrm>
            <a:off x="15760700" y="952500"/>
            <a:ext cx="7404100" cy="5549900"/>
          </a:xfrm>
          <a:prstGeom prst="rect">
            <a:avLst/>
          </a:prstGeom>
        </p:spPr>
        <p:txBody>
          <a:bodyPr lIns="91439" tIns="45719" rIns="91439" bIns="45719" anchor="t">
            <a:noAutofit/>
          </a:bodyPr>
          <a:lstStyle/>
          <a:p>
            <a:endParaRPr/>
          </a:p>
        </p:txBody>
      </p:sp>
      <p:sp>
        <p:nvSpPr>
          <p:cNvPr id="84" name="Imagen"/>
          <p:cNvSpPr>
            <a:spLocks noGrp="1"/>
          </p:cNvSpPr>
          <p:nvPr>
            <p:ph type="pic" idx="15"/>
          </p:nvPr>
        </p:nvSpPr>
        <p:spPr>
          <a:xfrm>
            <a:off x="1206500" y="952500"/>
            <a:ext cx="14173200" cy="11468100"/>
          </a:xfrm>
          <a:prstGeom prst="rect">
            <a:avLst/>
          </a:prstGeom>
        </p:spPr>
        <p:txBody>
          <a:bodyPr lIns="91439" tIns="45719" rIns="91439" bIns="45719" anchor="t">
            <a:noAutofit/>
          </a:bodyPr>
          <a:lstStyle/>
          <a:p>
            <a:endParaRPr/>
          </a:p>
        </p:txBody>
      </p:sp>
      <p:sp>
        <p:nvSpPr>
          <p:cNvPr id="85" name="Número de diapositiva"/>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o del título"/>
          <p:cNvSpPr>
            <a:spLocks noGrp="1"/>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Texto del título</a:t>
            </a:r>
          </a:p>
        </p:txBody>
      </p:sp>
      <p:sp>
        <p:nvSpPr>
          <p:cNvPr id="3" name="Nivel de texto 1…"/>
          <p:cNvSpPr>
            <a:spLocks noGrp="1"/>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Nivel de texto 1</a:t>
            </a:r>
          </a:p>
          <a:p>
            <a:pPr lvl="1"/>
            <a:r>
              <a:t>Nivel de texto 2</a:t>
            </a:r>
          </a:p>
          <a:p>
            <a:pPr lvl="2"/>
            <a:r>
              <a:t>Nivel de texto 3</a:t>
            </a:r>
          </a:p>
          <a:p>
            <a:pPr lvl="3"/>
            <a:r>
              <a:t>Nivel de texto 4</a:t>
            </a:r>
          </a:p>
          <a:p>
            <a:pPr lvl="4"/>
            <a:r>
              <a:t>Nivel de texto 5</a:t>
            </a:r>
          </a:p>
        </p:txBody>
      </p:sp>
      <p:sp>
        <p:nvSpPr>
          <p:cNvPr id="4" name="Número de diapositiva"/>
          <p:cNvSpPr>
            <a:spLocks noGrp="1"/>
          </p:cNvSpPr>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defRPr sz="2400"/>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9pPr>
    </p:titleStyle>
    <p:bodyStyle>
      <a:lvl1pPr marL="63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21.png"/><Relationship Id="rId2" Type="http://schemas.openxmlformats.org/officeDocument/2006/relationships/image" Target="../media/image17.jpe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6.png"/><Relationship Id="rId7" Type="http://schemas.openxmlformats.org/officeDocument/2006/relationships/image" Target="../media/image28.png"/><Relationship Id="rId12" Type="http://schemas.openxmlformats.org/officeDocument/2006/relationships/image" Target="../media/image31.pn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30.png"/><Relationship Id="rId5" Type="http://schemas.openxmlformats.org/officeDocument/2006/relationships/image" Target="../media/image4.png"/><Relationship Id="rId10" Type="http://schemas.openxmlformats.org/officeDocument/2006/relationships/image" Target="../media/image29.png"/><Relationship Id="rId4" Type="http://schemas.openxmlformats.org/officeDocument/2006/relationships/image" Target="../media/image27.jpeg"/><Relationship Id="rId9" Type="http://schemas.openxmlformats.org/officeDocument/2006/relationships/image" Target="../media/image20.png"/></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1.png"/><Relationship Id="rId7" Type="http://schemas.openxmlformats.org/officeDocument/2006/relationships/image" Target="../media/image33.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29.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4.png"/><Relationship Id="rId7" Type="http://schemas.openxmlformats.org/officeDocument/2006/relationships/image" Target="../media/image38.png"/><Relationship Id="rId12" Type="http://schemas.openxmlformats.org/officeDocument/2006/relationships/image" Target="../media/image3.png"/><Relationship Id="rId2" Type="http://schemas.openxmlformats.org/officeDocument/2006/relationships/image" Target="../media/image34.jpeg"/><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19.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image" Target="../media/image43.jpeg"/><Relationship Id="rId1" Type="http://schemas.openxmlformats.org/officeDocument/2006/relationships/slideLayout" Target="../slideLayouts/slideLayout1.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3.png"/><Relationship Id="rId4" Type="http://schemas.openxmlformats.org/officeDocument/2006/relationships/image" Target="../media/image9.png"/><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eg"/><Relationship Id="rId1" Type="http://schemas.openxmlformats.org/officeDocument/2006/relationships/slideLayout" Target="../slideLayouts/slideLayout1.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0" name="Grupo"/>
          <p:cNvGrpSpPr/>
          <p:nvPr/>
        </p:nvGrpSpPr>
        <p:grpSpPr>
          <a:xfrm>
            <a:off x="-310442" y="-100346"/>
            <a:ext cx="3636548" cy="16528858"/>
            <a:chOff x="-165174" y="0"/>
            <a:chExt cx="3636547" cy="16528856"/>
          </a:xfrm>
        </p:grpSpPr>
        <p:sp>
          <p:nvSpPr>
            <p:cNvPr id="118" name="Figura"/>
            <p:cNvSpPr/>
            <p:nvPr/>
          </p:nvSpPr>
          <p:spPr>
            <a:xfrm rot="5400000">
              <a:off x="-6250427" y="6250426"/>
              <a:ext cx="15972226" cy="3471373"/>
            </a:xfrm>
            <a:custGeom>
              <a:avLst/>
              <a:gdLst/>
              <a:ahLst/>
              <a:cxnLst>
                <a:cxn ang="0">
                  <a:pos x="wd2" y="hd2"/>
                </a:cxn>
                <a:cxn ang="5400000">
                  <a:pos x="wd2" y="hd2"/>
                </a:cxn>
                <a:cxn ang="10800000">
                  <a:pos x="wd2" y="hd2"/>
                </a:cxn>
                <a:cxn ang="16200000">
                  <a:pos x="wd2" y="hd2"/>
                </a:cxn>
              </a:cxnLst>
              <a:rect l="0" t="0" r="r" b="b"/>
              <a:pathLst>
                <a:path w="21600" h="21600" extrusionOk="0">
                  <a:moveTo>
                    <a:pt x="11974" y="9767"/>
                  </a:moveTo>
                  <a:cubicBezTo>
                    <a:pt x="15368" y="9177"/>
                    <a:pt x="18722" y="13300"/>
                    <a:pt x="21600" y="21600"/>
                  </a:cubicBezTo>
                  <a:lnTo>
                    <a:pt x="0" y="21600"/>
                  </a:lnTo>
                  <a:lnTo>
                    <a:pt x="0" y="0"/>
                  </a:lnTo>
                  <a:cubicBezTo>
                    <a:pt x="2906" y="7498"/>
                    <a:pt x="6208" y="11122"/>
                    <a:pt x="9536" y="10482"/>
                  </a:cubicBezTo>
                  <a:cubicBezTo>
                    <a:pt x="10350" y="10326"/>
                    <a:pt x="11160" y="9909"/>
                    <a:pt x="11974" y="9767"/>
                  </a:cubicBezTo>
                  <a:close/>
                </a:path>
              </a:pathLst>
            </a:custGeom>
            <a:solidFill>
              <a:srgbClr val="212121">
                <a:alpha val="45301"/>
              </a:srgbClr>
            </a:solidFill>
            <a:ln w="12700" cap="flat">
              <a:noFill/>
              <a:miter lim="400000"/>
            </a:ln>
            <a:effectLst>
              <a:outerShdw blurRad="215900" dist="117245" dir="17693598" rotWithShape="0">
                <a:srgbClr val="000000">
                  <a:alpha val="50000"/>
                </a:srgbClr>
              </a:outerShdw>
            </a:effectLst>
          </p:spPr>
          <p:txBody>
            <a:bodyPr wrap="square" lIns="50800" tIns="50800" rIns="50800" bIns="50800" numCol="1" anchor="ctr">
              <a:noAutofit/>
            </a:bodyPr>
            <a:lstStyle/>
            <a:p>
              <a:pPr>
                <a:defRPr sz="3600"/>
              </a:pPr>
              <a:endParaRPr/>
            </a:p>
          </p:txBody>
        </p:sp>
        <p:sp>
          <p:nvSpPr>
            <p:cNvPr id="119" name="Figura"/>
            <p:cNvSpPr/>
            <p:nvPr/>
          </p:nvSpPr>
          <p:spPr>
            <a:xfrm rot="5400000">
              <a:off x="-6969654" y="6888535"/>
              <a:ext cx="16444802" cy="2835843"/>
            </a:xfrm>
            <a:custGeom>
              <a:avLst/>
              <a:gdLst/>
              <a:ahLst/>
              <a:cxnLst>
                <a:cxn ang="0">
                  <a:pos x="wd2" y="hd2"/>
                </a:cxn>
                <a:cxn ang="5400000">
                  <a:pos x="wd2" y="hd2"/>
                </a:cxn>
                <a:cxn ang="10800000">
                  <a:pos x="wd2" y="hd2"/>
                </a:cxn>
                <a:cxn ang="16200000">
                  <a:pos x="wd2" y="hd2"/>
                </a:cxn>
              </a:cxnLst>
              <a:rect l="0" t="0" r="r" b="b"/>
              <a:pathLst>
                <a:path w="21600" h="21600" extrusionOk="0">
                  <a:moveTo>
                    <a:pt x="19995" y="13224"/>
                  </a:moveTo>
                  <a:cubicBezTo>
                    <a:pt x="20619" y="15380"/>
                    <a:pt x="21166" y="18216"/>
                    <a:pt x="21600" y="21600"/>
                  </a:cubicBezTo>
                  <a:lnTo>
                    <a:pt x="0" y="21437"/>
                  </a:lnTo>
                  <a:lnTo>
                    <a:pt x="0" y="0"/>
                  </a:lnTo>
                  <a:cubicBezTo>
                    <a:pt x="2996" y="10221"/>
                    <a:pt x="6404" y="14529"/>
                    <a:pt x="9826" y="12511"/>
                  </a:cubicBezTo>
                  <a:cubicBezTo>
                    <a:pt x="13269" y="10481"/>
                    <a:pt x="16863" y="2422"/>
                    <a:pt x="19995" y="13224"/>
                  </a:cubicBezTo>
                  <a:close/>
                </a:path>
              </a:pathLst>
            </a:custGeom>
            <a:solidFill>
              <a:srgbClr val="941100">
                <a:alpha val="32219"/>
              </a:srgbClr>
            </a:solidFill>
            <a:ln w="12700" cap="flat">
              <a:noFill/>
              <a:miter lim="400000"/>
            </a:ln>
            <a:effectLst>
              <a:outerShdw blurRad="139700" dist="117245" dir="17693598" rotWithShape="0">
                <a:srgbClr val="000000">
                  <a:alpha val="32384"/>
                </a:srgbClr>
              </a:outerShdw>
            </a:effectLst>
          </p:spPr>
          <p:txBody>
            <a:bodyPr wrap="square" lIns="50800" tIns="50800" rIns="50800" bIns="50800" numCol="1" anchor="ctr">
              <a:noAutofit/>
            </a:bodyPr>
            <a:lstStyle/>
            <a:p>
              <a:pPr>
                <a:defRPr sz="3600"/>
              </a:pPr>
              <a:endParaRPr/>
            </a:p>
          </p:txBody>
        </p:sp>
      </p:grpSp>
      <p:pic>
        <p:nvPicPr>
          <p:cNvPr id="121" name="DXN-02.png" descr="DXN-02.png"/>
          <p:cNvPicPr>
            <a:picLocks noChangeAspect="1"/>
          </p:cNvPicPr>
          <p:nvPr/>
        </p:nvPicPr>
        <p:blipFill>
          <a:blip r:embed="rId2">
            <a:extLst/>
          </a:blip>
          <a:stretch>
            <a:fillRect/>
          </a:stretch>
        </p:blipFill>
        <p:spPr>
          <a:xfrm>
            <a:off x="6933858" y="1778799"/>
            <a:ext cx="10516285" cy="1015840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 name="Fotolia_71725875_Subscription_Monthly_XXL.jpg" descr="Fotolia_71725875_Subscription_Monthly_XXL.jpg"/>
          <p:cNvPicPr>
            <a:picLocks noChangeAspect="1"/>
          </p:cNvPicPr>
          <p:nvPr/>
        </p:nvPicPr>
        <p:blipFill>
          <a:blip r:embed="rId2">
            <a:alphaModFix amt="33119"/>
            <a:extLst/>
          </a:blip>
          <a:stretch>
            <a:fillRect/>
          </a:stretch>
        </p:blipFill>
        <p:spPr>
          <a:xfrm>
            <a:off x="-788541" y="-1485645"/>
            <a:ext cx="29556776" cy="18719290"/>
          </a:xfrm>
          <a:prstGeom prst="rect">
            <a:avLst/>
          </a:prstGeom>
          <a:ln w="12700">
            <a:miter lim="400000"/>
          </a:ln>
        </p:spPr>
      </p:pic>
      <p:grpSp>
        <p:nvGrpSpPr>
          <p:cNvPr id="251" name="Grupo"/>
          <p:cNvGrpSpPr/>
          <p:nvPr/>
        </p:nvGrpSpPr>
        <p:grpSpPr>
          <a:xfrm>
            <a:off x="-631249" y="7893586"/>
            <a:ext cx="28472356" cy="5986188"/>
            <a:chOff x="0" y="0"/>
            <a:chExt cx="28472354" cy="5986186"/>
          </a:xfrm>
        </p:grpSpPr>
        <p:sp>
          <p:nvSpPr>
            <p:cNvPr id="249" name="Figura"/>
            <p:cNvSpPr/>
            <p:nvPr/>
          </p:nvSpPr>
          <p:spPr>
            <a:xfrm>
              <a:off x="0" y="0"/>
              <a:ext cx="27522761" cy="5981744"/>
            </a:xfrm>
            <a:custGeom>
              <a:avLst/>
              <a:gdLst/>
              <a:ahLst/>
              <a:cxnLst>
                <a:cxn ang="0">
                  <a:pos x="wd2" y="hd2"/>
                </a:cxn>
                <a:cxn ang="5400000">
                  <a:pos x="wd2" y="hd2"/>
                </a:cxn>
                <a:cxn ang="10800000">
                  <a:pos x="wd2" y="hd2"/>
                </a:cxn>
                <a:cxn ang="16200000">
                  <a:pos x="wd2" y="hd2"/>
                </a:cxn>
              </a:cxnLst>
              <a:rect l="0" t="0" r="r" b="b"/>
              <a:pathLst>
                <a:path w="21600" h="21600" extrusionOk="0">
                  <a:moveTo>
                    <a:pt x="11974" y="9767"/>
                  </a:moveTo>
                  <a:cubicBezTo>
                    <a:pt x="15368" y="9177"/>
                    <a:pt x="18722" y="13300"/>
                    <a:pt x="21600" y="21600"/>
                  </a:cubicBezTo>
                  <a:lnTo>
                    <a:pt x="0" y="21600"/>
                  </a:lnTo>
                  <a:lnTo>
                    <a:pt x="0" y="0"/>
                  </a:lnTo>
                  <a:cubicBezTo>
                    <a:pt x="2906" y="7498"/>
                    <a:pt x="6208" y="11122"/>
                    <a:pt x="9536" y="10482"/>
                  </a:cubicBezTo>
                  <a:cubicBezTo>
                    <a:pt x="10350" y="10326"/>
                    <a:pt x="11160" y="9909"/>
                    <a:pt x="11974" y="9767"/>
                  </a:cubicBezTo>
                  <a:close/>
                </a:path>
              </a:pathLst>
            </a:custGeom>
            <a:solidFill>
              <a:srgbClr val="212121">
                <a:alpha val="60697"/>
              </a:srgbClr>
            </a:solidFill>
            <a:ln w="12700" cap="flat">
              <a:noFill/>
              <a:miter lim="400000"/>
            </a:ln>
            <a:effectLst>
              <a:outerShdw blurRad="215900" dist="117245" dir="17693598" rotWithShape="0">
                <a:srgbClr val="000000">
                  <a:alpha val="50000"/>
                </a:srgbClr>
              </a:outerShdw>
            </a:effectLst>
          </p:spPr>
          <p:txBody>
            <a:bodyPr wrap="square" lIns="50800" tIns="50800" rIns="50800" bIns="50800" numCol="1" anchor="ctr">
              <a:noAutofit/>
            </a:bodyPr>
            <a:lstStyle/>
            <a:p>
              <a:pPr>
                <a:defRPr sz="3600"/>
              </a:pPr>
              <a:endParaRPr/>
            </a:p>
          </p:txBody>
        </p:sp>
        <p:sp>
          <p:nvSpPr>
            <p:cNvPr id="250" name="Figura"/>
            <p:cNvSpPr/>
            <p:nvPr/>
          </p:nvSpPr>
          <p:spPr>
            <a:xfrm>
              <a:off x="135268" y="1099566"/>
              <a:ext cx="28337087" cy="4886621"/>
            </a:xfrm>
            <a:custGeom>
              <a:avLst/>
              <a:gdLst/>
              <a:ahLst/>
              <a:cxnLst>
                <a:cxn ang="0">
                  <a:pos x="wd2" y="hd2"/>
                </a:cxn>
                <a:cxn ang="5400000">
                  <a:pos x="wd2" y="hd2"/>
                </a:cxn>
                <a:cxn ang="10800000">
                  <a:pos x="wd2" y="hd2"/>
                </a:cxn>
                <a:cxn ang="16200000">
                  <a:pos x="wd2" y="hd2"/>
                </a:cxn>
              </a:cxnLst>
              <a:rect l="0" t="0" r="r" b="b"/>
              <a:pathLst>
                <a:path w="21600" h="21600" extrusionOk="0">
                  <a:moveTo>
                    <a:pt x="19995" y="13224"/>
                  </a:moveTo>
                  <a:cubicBezTo>
                    <a:pt x="20619" y="15380"/>
                    <a:pt x="21166" y="18216"/>
                    <a:pt x="21600" y="21600"/>
                  </a:cubicBezTo>
                  <a:lnTo>
                    <a:pt x="0" y="21437"/>
                  </a:lnTo>
                  <a:lnTo>
                    <a:pt x="0" y="0"/>
                  </a:lnTo>
                  <a:cubicBezTo>
                    <a:pt x="2996" y="10221"/>
                    <a:pt x="6404" y="14529"/>
                    <a:pt x="9826" y="12511"/>
                  </a:cubicBezTo>
                  <a:cubicBezTo>
                    <a:pt x="13269" y="10481"/>
                    <a:pt x="16863" y="2422"/>
                    <a:pt x="19995" y="13224"/>
                  </a:cubicBezTo>
                  <a:close/>
                </a:path>
              </a:pathLst>
            </a:custGeom>
            <a:solidFill>
              <a:srgbClr val="941100">
                <a:alpha val="60697"/>
              </a:srgbClr>
            </a:solidFill>
            <a:ln w="12700" cap="flat">
              <a:noFill/>
              <a:miter lim="400000"/>
            </a:ln>
            <a:effectLst>
              <a:outerShdw blurRad="139700" dist="117245" dir="17693598" rotWithShape="0">
                <a:srgbClr val="000000">
                  <a:alpha val="32384"/>
                </a:srgbClr>
              </a:outerShdw>
            </a:effectLst>
          </p:spPr>
          <p:txBody>
            <a:bodyPr wrap="square" lIns="50800" tIns="50800" rIns="50800" bIns="50800" numCol="1" anchor="ctr">
              <a:noAutofit/>
            </a:bodyPr>
            <a:lstStyle/>
            <a:p>
              <a:pPr>
                <a:defRPr sz="3600"/>
              </a:pPr>
              <a:endParaRPr/>
            </a:p>
          </p:txBody>
        </p:sp>
      </p:grpSp>
      <p:sp>
        <p:nvSpPr>
          <p:cNvPr id="252" name="Ganotherapy"/>
          <p:cNvSpPr/>
          <p:nvPr/>
        </p:nvSpPr>
        <p:spPr>
          <a:xfrm>
            <a:off x="17970606" y="11858378"/>
            <a:ext cx="3671927" cy="838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4800"/>
            </a:lvl1pPr>
          </a:lstStyle>
          <a:p>
            <a:r>
              <a:t>Ganotherapy</a:t>
            </a:r>
          </a:p>
        </p:txBody>
      </p:sp>
      <p:pic>
        <p:nvPicPr>
          <p:cNvPr id="253" name="gano.png" descr="gano.png"/>
          <p:cNvPicPr>
            <a:picLocks noChangeAspect="1"/>
          </p:cNvPicPr>
          <p:nvPr/>
        </p:nvPicPr>
        <p:blipFill>
          <a:blip r:embed="rId3">
            <a:extLst/>
          </a:blip>
          <a:stretch>
            <a:fillRect/>
          </a:stretch>
        </p:blipFill>
        <p:spPr>
          <a:xfrm>
            <a:off x="21266275" y="10228833"/>
            <a:ext cx="2487996" cy="2487996"/>
          </a:xfrm>
          <a:prstGeom prst="rect">
            <a:avLst/>
          </a:prstGeom>
          <a:ln w="12700">
            <a:miter lim="400000"/>
          </a:ln>
        </p:spPr>
      </p:pic>
      <p:sp>
        <p:nvSpPr>
          <p:cNvPr id="254" name="GANODERMA SUPPORTS THE BODY"/>
          <p:cNvSpPr/>
          <p:nvPr/>
        </p:nvSpPr>
        <p:spPr>
          <a:xfrm>
            <a:off x="6404967" y="1629630"/>
            <a:ext cx="14447838" cy="10795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lnSpc>
                <a:spcPts val="9000"/>
              </a:lnSpc>
              <a:defRPr sz="6400">
                <a:latin typeface="Helvetica"/>
                <a:ea typeface="Helvetica"/>
                <a:cs typeface="Helvetica"/>
                <a:sym typeface="Helvetica"/>
              </a:defRPr>
            </a:lvl1pPr>
          </a:lstStyle>
          <a:p>
            <a:r>
              <a:t>GANODERMA SUPPORTS THE BODY</a:t>
            </a:r>
          </a:p>
        </p:txBody>
      </p:sp>
      <p:sp>
        <p:nvSpPr>
          <p:cNvPr id="255" name="RG supports the body in detoxification"/>
          <p:cNvSpPr/>
          <p:nvPr/>
        </p:nvSpPr>
        <p:spPr>
          <a:xfrm>
            <a:off x="2404228" y="4145658"/>
            <a:ext cx="4309191" cy="23114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defTabSz="457200">
              <a:defRPr sz="4800">
                <a:latin typeface="Helvetica"/>
                <a:ea typeface="Helvetica"/>
                <a:cs typeface="Helvetica"/>
                <a:sym typeface="Helvetica"/>
              </a:defRPr>
            </a:lvl1pPr>
          </a:lstStyle>
          <a:p>
            <a:r>
              <a:t>RG supports the body in detoxification</a:t>
            </a:r>
          </a:p>
        </p:txBody>
      </p:sp>
      <p:sp>
        <p:nvSpPr>
          <p:cNvPr id="256" name="GL supports the body In balancing"/>
          <p:cNvSpPr/>
          <p:nvPr/>
        </p:nvSpPr>
        <p:spPr>
          <a:xfrm>
            <a:off x="19241554" y="5702299"/>
            <a:ext cx="3671926" cy="23114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defTabSz="457200">
              <a:defRPr sz="4800">
                <a:latin typeface="Helvetica"/>
                <a:ea typeface="Helvetica"/>
                <a:cs typeface="Helvetica"/>
                <a:sym typeface="Helvetica"/>
              </a:defRPr>
            </a:lvl1pPr>
          </a:lstStyle>
          <a:p>
            <a:r>
              <a:t>GL supports the body In balancing</a:t>
            </a:r>
          </a:p>
        </p:txBody>
      </p:sp>
      <p:pic>
        <p:nvPicPr>
          <p:cNvPr id="257" name="15HF004.png" descr="15HF004.png"/>
          <p:cNvPicPr>
            <a:picLocks noChangeAspect="1"/>
          </p:cNvPicPr>
          <p:nvPr/>
        </p:nvPicPr>
        <p:blipFill>
          <a:blip r:embed="rId4">
            <a:extLst/>
          </a:blip>
          <a:stretch>
            <a:fillRect/>
          </a:stretch>
        </p:blipFill>
        <p:spPr>
          <a:xfrm>
            <a:off x="15113254" y="6193295"/>
            <a:ext cx="4726551" cy="4726552"/>
          </a:xfrm>
          <a:prstGeom prst="rect">
            <a:avLst/>
          </a:prstGeom>
          <a:ln w="12700">
            <a:miter lim="400000"/>
          </a:ln>
          <a:effectLst>
            <a:outerShdw blurRad="355600" rotWithShape="0">
              <a:srgbClr val="000000">
                <a:alpha val="75000"/>
              </a:srgbClr>
            </a:outerShdw>
          </a:effectLst>
        </p:spPr>
      </p:pic>
      <p:pic>
        <p:nvPicPr>
          <p:cNvPr id="258" name="15HF002.png" descr="15HF002.png"/>
          <p:cNvPicPr>
            <a:picLocks noChangeAspect="1"/>
          </p:cNvPicPr>
          <p:nvPr/>
        </p:nvPicPr>
        <p:blipFill>
          <a:blip r:embed="rId5">
            <a:extLst/>
          </a:blip>
          <a:stretch>
            <a:fillRect/>
          </a:stretch>
        </p:blipFill>
        <p:spPr>
          <a:xfrm>
            <a:off x="4227814" y="6485382"/>
            <a:ext cx="4510327" cy="4510327"/>
          </a:xfrm>
          <a:prstGeom prst="rect">
            <a:avLst/>
          </a:prstGeom>
          <a:ln w="12700">
            <a:miter lim="400000"/>
          </a:ln>
          <a:effectLst>
            <a:outerShdw blurRad="355600" rotWithShape="0">
              <a:srgbClr val="000000">
                <a:alpha val="75000"/>
              </a:srgbClr>
            </a:outerShdw>
          </a:effectLst>
        </p:spPr>
      </p:pic>
      <p:pic>
        <p:nvPicPr>
          <p:cNvPr id="259" name="15HF034.png" descr="15HF034.png"/>
          <p:cNvPicPr>
            <a:picLocks noChangeAspect="1"/>
          </p:cNvPicPr>
          <p:nvPr/>
        </p:nvPicPr>
        <p:blipFill>
          <a:blip r:embed="rId6">
            <a:extLst/>
          </a:blip>
          <a:stretch>
            <a:fillRect/>
          </a:stretch>
        </p:blipFill>
        <p:spPr>
          <a:xfrm>
            <a:off x="9257077" y="2488924"/>
            <a:ext cx="9465540" cy="9465539"/>
          </a:xfrm>
          <a:prstGeom prst="rect">
            <a:avLst/>
          </a:prstGeom>
          <a:ln w="12700">
            <a:miter lim="400000"/>
          </a:ln>
          <a:effectLst>
            <a:outerShdw blurRad="355600" rotWithShape="0">
              <a:srgbClr val="000000">
                <a:alpha val="75000"/>
              </a:srgbClr>
            </a:outerShdw>
          </a:effectLst>
        </p:spPr>
      </p:pic>
      <p:pic>
        <p:nvPicPr>
          <p:cNvPr id="260" name="15HF003.jpg.png" descr="15HF003.jpg.png"/>
          <p:cNvPicPr>
            <a:picLocks noChangeAspect="1"/>
          </p:cNvPicPr>
          <p:nvPr/>
        </p:nvPicPr>
        <p:blipFill>
          <a:blip r:embed="rId7">
            <a:extLst/>
          </a:blip>
          <a:stretch>
            <a:fillRect/>
          </a:stretch>
        </p:blipFill>
        <p:spPr>
          <a:xfrm>
            <a:off x="4292216" y="2658824"/>
            <a:ext cx="9922959" cy="9922960"/>
          </a:xfrm>
          <a:prstGeom prst="rect">
            <a:avLst/>
          </a:prstGeom>
          <a:ln w="12700">
            <a:miter lim="400000"/>
          </a:ln>
          <a:effectLst>
            <a:outerShdw blurRad="355600" rotWithShape="0">
              <a:srgbClr val="000000">
                <a:alpha val="75000"/>
              </a:srgbClr>
            </a:outerShdw>
          </a:effectLst>
        </p:spPr>
      </p:pic>
      <p:pic>
        <p:nvPicPr>
          <p:cNvPr id="261" name="DXN-02.png" descr="DXN-02.png"/>
          <p:cNvPicPr>
            <a:picLocks noChangeAspect="1"/>
          </p:cNvPicPr>
          <p:nvPr/>
        </p:nvPicPr>
        <p:blipFill>
          <a:blip r:embed="rId8">
            <a:extLst/>
          </a:blip>
          <a:stretch>
            <a:fillRect/>
          </a:stretch>
        </p:blipFill>
        <p:spPr>
          <a:xfrm>
            <a:off x="949964" y="10972772"/>
            <a:ext cx="2468362" cy="2384360"/>
          </a:xfrm>
          <a:prstGeom prst="rect">
            <a:avLst/>
          </a:prstGeom>
          <a:ln w="12700">
            <a:miter lim="400000"/>
          </a:ln>
        </p:spPr>
      </p:pic>
      <p:sp>
        <p:nvSpPr>
          <p:cNvPr id="262" name="Food and dietary supplement products sold by Daxen are intended to contribute to the daily diet and overall health and are not intended for use in the prevention, treatment, mitigation, or cure of any disease or health related condition.  Consult an appropriately licensed health care practitioner for a medical history evaluation, diagnosis, treatment, and health recommendations."/>
          <p:cNvSpPr/>
          <p:nvPr/>
        </p:nvSpPr>
        <p:spPr>
          <a:xfrm>
            <a:off x="4668841" y="12261311"/>
            <a:ext cx="12051250" cy="105156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nSpc>
                <a:spcPct val="80000"/>
              </a:lnSpc>
              <a:spcBef>
                <a:spcPts val="5900"/>
              </a:spcBef>
              <a:defRPr sz="1800"/>
            </a:lvl1pPr>
          </a:lstStyle>
          <a:p>
            <a:r>
              <a:t>Food and dietary supplement products sold by Daxen are intended to contribute to the daily diet and overall health and are not intended for use in the prevention, treatment, mitigation, or cure of any disease or health related condition.  Consult an appropriately licensed health care practitioner for a medical history evaluation, diagnosis, treatment, and health recommendations.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 name="Grupo"/>
          <p:cNvGrpSpPr/>
          <p:nvPr/>
        </p:nvGrpSpPr>
        <p:grpSpPr>
          <a:xfrm>
            <a:off x="-4132098" y="-163374"/>
            <a:ext cx="43622492" cy="14411416"/>
            <a:chOff x="0" y="0"/>
            <a:chExt cx="43622490" cy="14411414"/>
          </a:xfrm>
        </p:grpSpPr>
        <p:pic>
          <p:nvPicPr>
            <p:cNvPr id="264" name="Fotolia_47324536_Subscription_Monthly_XXL.jpg" descr="Fotolia_47324536_Subscription_Monthly_XXL.jpg"/>
            <p:cNvPicPr>
              <a:picLocks noChangeAspect="1"/>
            </p:cNvPicPr>
            <p:nvPr/>
          </p:nvPicPr>
          <p:blipFill>
            <a:blip r:embed="rId2">
              <a:alphaModFix amt="56212"/>
              <a:extLst/>
            </a:blip>
            <a:stretch>
              <a:fillRect/>
            </a:stretch>
          </p:blipFill>
          <p:spPr>
            <a:xfrm>
              <a:off x="0" y="0"/>
              <a:ext cx="21811874" cy="14411415"/>
            </a:xfrm>
            <a:prstGeom prst="rect">
              <a:avLst/>
            </a:prstGeom>
            <a:ln w="12700" cap="flat">
              <a:noFill/>
              <a:miter lim="400000"/>
            </a:ln>
            <a:effectLst/>
          </p:spPr>
        </p:pic>
        <p:pic>
          <p:nvPicPr>
            <p:cNvPr id="265" name="Fotolia_47324536_Subscription_Monthly_XXL.jpg" descr="Fotolia_47324536_Subscription_Monthly_XXL.jpg"/>
            <p:cNvPicPr>
              <a:picLocks noChangeAspect="1"/>
            </p:cNvPicPr>
            <p:nvPr/>
          </p:nvPicPr>
          <p:blipFill>
            <a:blip r:embed="rId2">
              <a:alphaModFix amt="56212"/>
              <a:extLst/>
            </a:blip>
            <a:stretch>
              <a:fillRect/>
            </a:stretch>
          </p:blipFill>
          <p:spPr>
            <a:xfrm flipH="1">
              <a:off x="21810617" y="0"/>
              <a:ext cx="21811874" cy="14411415"/>
            </a:xfrm>
            <a:prstGeom prst="rect">
              <a:avLst/>
            </a:prstGeom>
            <a:ln w="12700" cap="flat">
              <a:noFill/>
              <a:miter lim="400000"/>
            </a:ln>
            <a:effectLst/>
          </p:spPr>
        </p:pic>
      </p:grpSp>
      <p:grpSp>
        <p:nvGrpSpPr>
          <p:cNvPr id="269" name="Grupo"/>
          <p:cNvGrpSpPr/>
          <p:nvPr/>
        </p:nvGrpSpPr>
        <p:grpSpPr>
          <a:xfrm>
            <a:off x="-631249" y="7893586"/>
            <a:ext cx="28472356" cy="5986188"/>
            <a:chOff x="0" y="0"/>
            <a:chExt cx="28472354" cy="5986186"/>
          </a:xfrm>
        </p:grpSpPr>
        <p:sp>
          <p:nvSpPr>
            <p:cNvPr id="267" name="Figura"/>
            <p:cNvSpPr/>
            <p:nvPr/>
          </p:nvSpPr>
          <p:spPr>
            <a:xfrm>
              <a:off x="0" y="0"/>
              <a:ext cx="27522761" cy="5981744"/>
            </a:xfrm>
            <a:custGeom>
              <a:avLst/>
              <a:gdLst/>
              <a:ahLst/>
              <a:cxnLst>
                <a:cxn ang="0">
                  <a:pos x="wd2" y="hd2"/>
                </a:cxn>
                <a:cxn ang="5400000">
                  <a:pos x="wd2" y="hd2"/>
                </a:cxn>
                <a:cxn ang="10800000">
                  <a:pos x="wd2" y="hd2"/>
                </a:cxn>
                <a:cxn ang="16200000">
                  <a:pos x="wd2" y="hd2"/>
                </a:cxn>
              </a:cxnLst>
              <a:rect l="0" t="0" r="r" b="b"/>
              <a:pathLst>
                <a:path w="21600" h="21600" extrusionOk="0">
                  <a:moveTo>
                    <a:pt x="11974" y="9767"/>
                  </a:moveTo>
                  <a:cubicBezTo>
                    <a:pt x="15368" y="9177"/>
                    <a:pt x="18722" y="13300"/>
                    <a:pt x="21600" y="21600"/>
                  </a:cubicBezTo>
                  <a:lnTo>
                    <a:pt x="0" y="21600"/>
                  </a:lnTo>
                  <a:lnTo>
                    <a:pt x="0" y="0"/>
                  </a:lnTo>
                  <a:cubicBezTo>
                    <a:pt x="2906" y="7498"/>
                    <a:pt x="6208" y="11122"/>
                    <a:pt x="9536" y="10482"/>
                  </a:cubicBezTo>
                  <a:cubicBezTo>
                    <a:pt x="10350" y="10326"/>
                    <a:pt x="11160" y="9909"/>
                    <a:pt x="11974" y="9767"/>
                  </a:cubicBezTo>
                  <a:close/>
                </a:path>
              </a:pathLst>
            </a:custGeom>
            <a:solidFill>
              <a:srgbClr val="212121">
                <a:alpha val="55824"/>
              </a:srgbClr>
            </a:solidFill>
            <a:ln w="12700" cap="flat">
              <a:noFill/>
              <a:miter lim="400000"/>
            </a:ln>
            <a:effectLst>
              <a:outerShdw blurRad="215900" dist="117245" dir="17693598" rotWithShape="0">
                <a:srgbClr val="000000">
                  <a:alpha val="50000"/>
                </a:srgbClr>
              </a:outerShdw>
            </a:effectLst>
          </p:spPr>
          <p:txBody>
            <a:bodyPr wrap="square" lIns="50800" tIns="50800" rIns="50800" bIns="50800" numCol="1" anchor="ctr">
              <a:noAutofit/>
            </a:bodyPr>
            <a:lstStyle/>
            <a:p>
              <a:pPr>
                <a:defRPr sz="3600"/>
              </a:pPr>
              <a:endParaRPr/>
            </a:p>
          </p:txBody>
        </p:sp>
        <p:sp>
          <p:nvSpPr>
            <p:cNvPr id="268" name="Figura"/>
            <p:cNvSpPr/>
            <p:nvPr/>
          </p:nvSpPr>
          <p:spPr>
            <a:xfrm>
              <a:off x="135268" y="1099566"/>
              <a:ext cx="28337087" cy="4886621"/>
            </a:xfrm>
            <a:custGeom>
              <a:avLst/>
              <a:gdLst/>
              <a:ahLst/>
              <a:cxnLst>
                <a:cxn ang="0">
                  <a:pos x="wd2" y="hd2"/>
                </a:cxn>
                <a:cxn ang="5400000">
                  <a:pos x="wd2" y="hd2"/>
                </a:cxn>
                <a:cxn ang="10800000">
                  <a:pos x="wd2" y="hd2"/>
                </a:cxn>
                <a:cxn ang="16200000">
                  <a:pos x="wd2" y="hd2"/>
                </a:cxn>
              </a:cxnLst>
              <a:rect l="0" t="0" r="r" b="b"/>
              <a:pathLst>
                <a:path w="21600" h="21600" extrusionOk="0">
                  <a:moveTo>
                    <a:pt x="19995" y="13224"/>
                  </a:moveTo>
                  <a:cubicBezTo>
                    <a:pt x="20619" y="15380"/>
                    <a:pt x="21166" y="18216"/>
                    <a:pt x="21600" y="21600"/>
                  </a:cubicBezTo>
                  <a:lnTo>
                    <a:pt x="0" y="21437"/>
                  </a:lnTo>
                  <a:lnTo>
                    <a:pt x="0" y="0"/>
                  </a:lnTo>
                  <a:cubicBezTo>
                    <a:pt x="2996" y="10221"/>
                    <a:pt x="6404" y="14529"/>
                    <a:pt x="9826" y="12511"/>
                  </a:cubicBezTo>
                  <a:cubicBezTo>
                    <a:pt x="13269" y="10481"/>
                    <a:pt x="16863" y="2422"/>
                    <a:pt x="19995" y="13224"/>
                  </a:cubicBezTo>
                  <a:close/>
                </a:path>
              </a:pathLst>
            </a:custGeom>
            <a:solidFill>
              <a:srgbClr val="941100">
                <a:alpha val="55824"/>
              </a:srgbClr>
            </a:solidFill>
            <a:ln w="12700" cap="flat">
              <a:noFill/>
              <a:miter lim="400000"/>
            </a:ln>
            <a:effectLst>
              <a:outerShdw blurRad="139700" dist="117245" dir="17693598" rotWithShape="0">
                <a:srgbClr val="000000">
                  <a:alpha val="32384"/>
                </a:srgbClr>
              </a:outerShdw>
            </a:effectLst>
          </p:spPr>
          <p:txBody>
            <a:bodyPr wrap="square" lIns="50800" tIns="50800" rIns="50800" bIns="50800" numCol="1" anchor="ctr">
              <a:noAutofit/>
            </a:bodyPr>
            <a:lstStyle/>
            <a:p>
              <a:pPr>
                <a:defRPr sz="3600"/>
              </a:pPr>
              <a:endParaRPr/>
            </a:p>
          </p:txBody>
        </p:sp>
      </p:grpSp>
      <p:sp>
        <p:nvSpPr>
          <p:cNvPr id="270" name="Ganotherapy"/>
          <p:cNvSpPr/>
          <p:nvPr/>
        </p:nvSpPr>
        <p:spPr>
          <a:xfrm>
            <a:off x="17970606" y="11858378"/>
            <a:ext cx="3671927" cy="838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4800"/>
            </a:lvl1pPr>
          </a:lstStyle>
          <a:p>
            <a:r>
              <a:t>Ganotherapy</a:t>
            </a:r>
          </a:p>
        </p:txBody>
      </p:sp>
      <p:pic>
        <p:nvPicPr>
          <p:cNvPr id="271" name="gano.png" descr="gano.png"/>
          <p:cNvPicPr>
            <a:picLocks noChangeAspect="1"/>
          </p:cNvPicPr>
          <p:nvPr/>
        </p:nvPicPr>
        <p:blipFill>
          <a:blip r:embed="rId3">
            <a:extLst/>
          </a:blip>
          <a:stretch>
            <a:fillRect/>
          </a:stretch>
        </p:blipFill>
        <p:spPr>
          <a:xfrm>
            <a:off x="21266275" y="10228833"/>
            <a:ext cx="2487996" cy="2487996"/>
          </a:xfrm>
          <a:prstGeom prst="rect">
            <a:avLst/>
          </a:prstGeom>
          <a:ln w="12700">
            <a:miter lim="400000"/>
          </a:ln>
        </p:spPr>
      </p:pic>
      <p:sp>
        <p:nvSpPr>
          <p:cNvPr id="272" name="1ST OBSERVATION THEORY"/>
          <p:cNvSpPr/>
          <p:nvPr/>
        </p:nvSpPr>
        <p:spPr>
          <a:xfrm>
            <a:off x="9904309" y="2187751"/>
            <a:ext cx="12789613" cy="10795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defTabSz="457200">
              <a:lnSpc>
                <a:spcPts val="9000"/>
              </a:lnSpc>
              <a:defRPr sz="6400" b="1">
                <a:latin typeface="Helvetica"/>
                <a:ea typeface="Helvetica"/>
                <a:cs typeface="Helvetica"/>
                <a:sym typeface="Helvetica"/>
              </a:defRPr>
            </a:lvl1pPr>
          </a:lstStyle>
          <a:p>
            <a:r>
              <a:t>1ST OBSERVATION THEORY</a:t>
            </a:r>
          </a:p>
        </p:txBody>
      </p:sp>
      <p:sp>
        <p:nvSpPr>
          <p:cNvPr id="273" name="All health problems of the human body arise from 2 main causes:"/>
          <p:cNvSpPr/>
          <p:nvPr/>
        </p:nvSpPr>
        <p:spPr>
          <a:xfrm>
            <a:off x="13118109" y="3467099"/>
            <a:ext cx="6362013" cy="23114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defTabSz="457200">
              <a:defRPr sz="4800">
                <a:latin typeface="Helvetica"/>
                <a:ea typeface="Helvetica"/>
                <a:cs typeface="Helvetica"/>
                <a:sym typeface="Helvetica"/>
              </a:defRPr>
            </a:lvl1pPr>
          </a:lstStyle>
          <a:p>
            <a:r>
              <a:t>All health problems of the human body arise from 2 main causes:</a:t>
            </a:r>
          </a:p>
        </p:txBody>
      </p:sp>
      <p:sp>
        <p:nvSpPr>
          <p:cNvPr id="274" name="Toxin…"/>
          <p:cNvSpPr/>
          <p:nvPr/>
        </p:nvSpPr>
        <p:spPr>
          <a:xfrm>
            <a:off x="14196029" y="6407115"/>
            <a:ext cx="5356202" cy="23114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844061" indent="-844061" algn="l" defTabSz="457200">
              <a:buSzPct val="100000"/>
              <a:buAutoNum type="arabicPeriod"/>
              <a:defRPr sz="4800">
                <a:latin typeface="Helvetica"/>
                <a:ea typeface="Helvetica"/>
                <a:cs typeface="Helvetica"/>
                <a:sym typeface="Helvetica"/>
              </a:defRPr>
            </a:pPr>
            <a:r>
              <a:t>Toxin</a:t>
            </a:r>
          </a:p>
          <a:p>
            <a:pPr marL="844061" indent="-844061" algn="l" defTabSz="457200">
              <a:buSzPct val="100000"/>
              <a:buAutoNum type="arabicPeriod"/>
              <a:defRPr sz="4800">
                <a:latin typeface="Helvetica"/>
                <a:ea typeface="Helvetica"/>
                <a:cs typeface="Helvetica"/>
                <a:sym typeface="Helvetica"/>
              </a:defRPr>
            </a:pPr>
            <a:r>
              <a:t>Imbalance of body system</a:t>
            </a:r>
          </a:p>
        </p:txBody>
      </p:sp>
      <p:pic>
        <p:nvPicPr>
          <p:cNvPr id="275" name="DXN-02.png" descr="DXN-02.png"/>
          <p:cNvPicPr>
            <a:picLocks noChangeAspect="1"/>
          </p:cNvPicPr>
          <p:nvPr/>
        </p:nvPicPr>
        <p:blipFill>
          <a:blip r:embed="rId4">
            <a:extLst/>
          </a:blip>
          <a:stretch>
            <a:fillRect/>
          </a:stretch>
        </p:blipFill>
        <p:spPr>
          <a:xfrm>
            <a:off x="949964" y="10972772"/>
            <a:ext cx="2468362" cy="238436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 name="Fotolia_65969230_Subscription_Monthly_XXL.jpg" descr="Fotolia_65969230_Subscription_Monthly_XXL.jpg"/>
          <p:cNvPicPr>
            <a:picLocks noChangeAspect="1"/>
          </p:cNvPicPr>
          <p:nvPr/>
        </p:nvPicPr>
        <p:blipFill>
          <a:blip r:embed="rId2">
            <a:alphaModFix amt="54267"/>
            <a:extLst/>
          </a:blip>
          <a:stretch>
            <a:fillRect/>
          </a:stretch>
        </p:blipFill>
        <p:spPr>
          <a:xfrm>
            <a:off x="12651" y="-2855023"/>
            <a:ext cx="31399374" cy="20932914"/>
          </a:xfrm>
          <a:prstGeom prst="rect">
            <a:avLst/>
          </a:prstGeom>
          <a:ln w="12700">
            <a:miter lim="400000"/>
          </a:ln>
        </p:spPr>
      </p:pic>
      <p:grpSp>
        <p:nvGrpSpPr>
          <p:cNvPr id="280" name="Grupo"/>
          <p:cNvGrpSpPr/>
          <p:nvPr/>
        </p:nvGrpSpPr>
        <p:grpSpPr>
          <a:xfrm>
            <a:off x="-631249" y="7893586"/>
            <a:ext cx="28472356" cy="5986188"/>
            <a:chOff x="0" y="0"/>
            <a:chExt cx="28472354" cy="5986186"/>
          </a:xfrm>
        </p:grpSpPr>
        <p:sp>
          <p:nvSpPr>
            <p:cNvPr id="278" name="Figura"/>
            <p:cNvSpPr/>
            <p:nvPr/>
          </p:nvSpPr>
          <p:spPr>
            <a:xfrm>
              <a:off x="0" y="0"/>
              <a:ext cx="27522761" cy="5981744"/>
            </a:xfrm>
            <a:custGeom>
              <a:avLst/>
              <a:gdLst/>
              <a:ahLst/>
              <a:cxnLst>
                <a:cxn ang="0">
                  <a:pos x="wd2" y="hd2"/>
                </a:cxn>
                <a:cxn ang="5400000">
                  <a:pos x="wd2" y="hd2"/>
                </a:cxn>
                <a:cxn ang="10800000">
                  <a:pos x="wd2" y="hd2"/>
                </a:cxn>
                <a:cxn ang="16200000">
                  <a:pos x="wd2" y="hd2"/>
                </a:cxn>
              </a:cxnLst>
              <a:rect l="0" t="0" r="r" b="b"/>
              <a:pathLst>
                <a:path w="21600" h="21600" extrusionOk="0">
                  <a:moveTo>
                    <a:pt x="11974" y="9767"/>
                  </a:moveTo>
                  <a:cubicBezTo>
                    <a:pt x="15368" y="9177"/>
                    <a:pt x="18722" y="13300"/>
                    <a:pt x="21600" y="21600"/>
                  </a:cubicBezTo>
                  <a:lnTo>
                    <a:pt x="0" y="21600"/>
                  </a:lnTo>
                  <a:lnTo>
                    <a:pt x="0" y="0"/>
                  </a:lnTo>
                  <a:cubicBezTo>
                    <a:pt x="2906" y="7498"/>
                    <a:pt x="6208" y="11122"/>
                    <a:pt x="9536" y="10482"/>
                  </a:cubicBezTo>
                  <a:cubicBezTo>
                    <a:pt x="10350" y="10326"/>
                    <a:pt x="11160" y="9909"/>
                    <a:pt x="11974" y="9767"/>
                  </a:cubicBezTo>
                  <a:close/>
                </a:path>
              </a:pathLst>
            </a:custGeom>
            <a:solidFill>
              <a:srgbClr val="212121">
                <a:alpha val="66357"/>
              </a:srgbClr>
            </a:solidFill>
            <a:ln w="12700" cap="flat">
              <a:noFill/>
              <a:miter lim="400000"/>
            </a:ln>
            <a:effectLst>
              <a:outerShdw blurRad="215900" dist="117245" dir="17693598" rotWithShape="0">
                <a:srgbClr val="000000">
                  <a:alpha val="50000"/>
                </a:srgbClr>
              </a:outerShdw>
            </a:effectLst>
          </p:spPr>
          <p:txBody>
            <a:bodyPr wrap="square" lIns="50800" tIns="50800" rIns="50800" bIns="50800" numCol="1" anchor="ctr">
              <a:noAutofit/>
            </a:bodyPr>
            <a:lstStyle/>
            <a:p>
              <a:pPr>
                <a:defRPr sz="3600"/>
              </a:pPr>
              <a:endParaRPr/>
            </a:p>
          </p:txBody>
        </p:sp>
        <p:sp>
          <p:nvSpPr>
            <p:cNvPr id="279" name="Figura"/>
            <p:cNvSpPr/>
            <p:nvPr/>
          </p:nvSpPr>
          <p:spPr>
            <a:xfrm>
              <a:off x="135268" y="1099566"/>
              <a:ext cx="28337087" cy="4886621"/>
            </a:xfrm>
            <a:custGeom>
              <a:avLst/>
              <a:gdLst/>
              <a:ahLst/>
              <a:cxnLst>
                <a:cxn ang="0">
                  <a:pos x="wd2" y="hd2"/>
                </a:cxn>
                <a:cxn ang="5400000">
                  <a:pos x="wd2" y="hd2"/>
                </a:cxn>
                <a:cxn ang="10800000">
                  <a:pos x="wd2" y="hd2"/>
                </a:cxn>
                <a:cxn ang="16200000">
                  <a:pos x="wd2" y="hd2"/>
                </a:cxn>
              </a:cxnLst>
              <a:rect l="0" t="0" r="r" b="b"/>
              <a:pathLst>
                <a:path w="21600" h="21600" extrusionOk="0">
                  <a:moveTo>
                    <a:pt x="19995" y="13224"/>
                  </a:moveTo>
                  <a:cubicBezTo>
                    <a:pt x="20619" y="15380"/>
                    <a:pt x="21166" y="18216"/>
                    <a:pt x="21600" y="21600"/>
                  </a:cubicBezTo>
                  <a:lnTo>
                    <a:pt x="0" y="21437"/>
                  </a:lnTo>
                  <a:lnTo>
                    <a:pt x="0" y="0"/>
                  </a:lnTo>
                  <a:cubicBezTo>
                    <a:pt x="2996" y="10221"/>
                    <a:pt x="6404" y="14529"/>
                    <a:pt x="9826" y="12511"/>
                  </a:cubicBezTo>
                  <a:cubicBezTo>
                    <a:pt x="13269" y="10481"/>
                    <a:pt x="16863" y="2422"/>
                    <a:pt x="19995" y="13224"/>
                  </a:cubicBezTo>
                  <a:close/>
                </a:path>
              </a:pathLst>
            </a:custGeom>
            <a:solidFill>
              <a:srgbClr val="941100">
                <a:alpha val="66357"/>
              </a:srgbClr>
            </a:solidFill>
            <a:ln w="12700" cap="flat">
              <a:noFill/>
              <a:miter lim="400000"/>
            </a:ln>
            <a:effectLst>
              <a:outerShdw blurRad="139700" dist="117245" dir="17693598" rotWithShape="0">
                <a:srgbClr val="000000">
                  <a:alpha val="32384"/>
                </a:srgbClr>
              </a:outerShdw>
            </a:effectLst>
          </p:spPr>
          <p:txBody>
            <a:bodyPr wrap="square" lIns="50800" tIns="50800" rIns="50800" bIns="50800" numCol="1" anchor="ctr">
              <a:noAutofit/>
            </a:bodyPr>
            <a:lstStyle/>
            <a:p>
              <a:pPr>
                <a:defRPr sz="3600"/>
              </a:pPr>
              <a:endParaRPr/>
            </a:p>
          </p:txBody>
        </p:sp>
      </p:grpSp>
      <p:sp>
        <p:nvSpPr>
          <p:cNvPr id="281" name="Ganotherapy"/>
          <p:cNvSpPr/>
          <p:nvPr/>
        </p:nvSpPr>
        <p:spPr>
          <a:xfrm>
            <a:off x="17970606" y="11858378"/>
            <a:ext cx="3671927" cy="838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4800"/>
            </a:lvl1pPr>
          </a:lstStyle>
          <a:p>
            <a:r>
              <a:t>Ganotherapy</a:t>
            </a:r>
          </a:p>
        </p:txBody>
      </p:sp>
      <p:pic>
        <p:nvPicPr>
          <p:cNvPr id="282" name="gano.png" descr="gano.png"/>
          <p:cNvPicPr>
            <a:picLocks noChangeAspect="1"/>
          </p:cNvPicPr>
          <p:nvPr/>
        </p:nvPicPr>
        <p:blipFill>
          <a:blip r:embed="rId3">
            <a:extLst/>
          </a:blip>
          <a:stretch>
            <a:fillRect/>
          </a:stretch>
        </p:blipFill>
        <p:spPr>
          <a:xfrm>
            <a:off x="21266275" y="10228833"/>
            <a:ext cx="2487996" cy="2487996"/>
          </a:xfrm>
          <a:prstGeom prst="rect">
            <a:avLst/>
          </a:prstGeom>
          <a:ln w="12700">
            <a:miter lim="400000"/>
          </a:ln>
        </p:spPr>
      </p:pic>
      <p:sp>
        <p:nvSpPr>
          <p:cNvPr id="283" name="2ND OBSERVATION THEORY"/>
          <p:cNvSpPr/>
          <p:nvPr/>
        </p:nvSpPr>
        <p:spPr>
          <a:xfrm>
            <a:off x="1581251" y="3170796"/>
            <a:ext cx="13983930" cy="10795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defTabSz="457200">
              <a:lnSpc>
                <a:spcPts val="9000"/>
              </a:lnSpc>
              <a:defRPr sz="6400" b="1">
                <a:latin typeface="Helvetica"/>
                <a:ea typeface="Helvetica"/>
                <a:cs typeface="Helvetica"/>
                <a:sym typeface="Helvetica"/>
              </a:defRPr>
            </a:lvl1pPr>
          </a:lstStyle>
          <a:p>
            <a:r>
              <a:t>2ND OBSERVATION THEORY</a:t>
            </a:r>
          </a:p>
        </p:txBody>
      </p:sp>
      <p:sp>
        <p:nvSpPr>
          <p:cNvPr id="284" name="Ganoderma supports the body,"/>
          <p:cNvSpPr/>
          <p:nvPr/>
        </p:nvSpPr>
        <p:spPr>
          <a:xfrm>
            <a:off x="3525167" y="4458574"/>
            <a:ext cx="7610068" cy="186182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defTabSz="457200">
              <a:lnSpc>
                <a:spcPct val="80000"/>
              </a:lnSpc>
              <a:defRPr sz="6400" b="1">
                <a:latin typeface="Helvetica"/>
                <a:ea typeface="Helvetica"/>
                <a:cs typeface="Helvetica"/>
                <a:sym typeface="Helvetica"/>
              </a:defRPr>
            </a:lvl1pPr>
          </a:lstStyle>
          <a:p>
            <a:r>
              <a:t>Ganoderma supports the body,</a:t>
            </a:r>
          </a:p>
        </p:txBody>
      </p:sp>
      <p:sp>
        <p:nvSpPr>
          <p:cNvPr id="285" name="The body takes care of its own health problems"/>
          <p:cNvSpPr/>
          <p:nvPr/>
        </p:nvSpPr>
        <p:spPr>
          <a:xfrm>
            <a:off x="3398057" y="6292501"/>
            <a:ext cx="7864289" cy="1574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defTabSz="457200">
              <a:defRPr sz="4800">
                <a:latin typeface="Helvetica"/>
                <a:ea typeface="Helvetica"/>
                <a:cs typeface="Helvetica"/>
                <a:sym typeface="Helvetica"/>
              </a:defRPr>
            </a:lvl1pPr>
          </a:lstStyle>
          <a:p>
            <a:r>
              <a:t>The body takes care of its own health problems</a:t>
            </a:r>
          </a:p>
        </p:txBody>
      </p:sp>
      <p:sp>
        <p:nvSpPr>
          <p:cNvPr id="286" name="The “ABC rule”"/>
          <p:cNvSpPr/>
          <p:nvPr/>
        </p:nvSpPr>
        <p:spPr>
          <a:xfrm>
            <a:off x="3324424" y="8221584"/>
            <a:ext cx="8011554"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defTabSz="457200">
              <a:defRPr sz="4800" b="1">
                <a:latin typeface="Helvetica"/>
                <a:ea typeface="Helvetica"/>
                <a:cs typeface="Helvetica"/>
                <a:sym typeface="Helvetica"/>
              </a:defRPr>
            </a:lvl1pPr>
          </a:lstStyle>
          <a:p>
            <a:r>
              <a:t>The “ABC rule”</a:t>
            </a:r>
          </a:p>
        </p:txBody>
      </p:sp>
      <p:pic>
        <p:nvPicPr>
          <p:cNvPr id="287" name="DXN-02.png" descr="DXN-02.png"/>
          <p:cNvPicPr>
            <a:picLocks noChangeAspect="1"/>
          </p:cNvPicPr>
          <p:nvPr/>
        </p:nvPicPr>
        <p:blipFill>
          <a:blip r:embed="rId4">
            <a:extLst/>
          </a:blip>
          <a:stretch>
            <a:fillRect/>
          </a:stretch>
        </p:blipFill>
        <p:spPr>
          <a:xfrm>
            <a:off x="949964" y="10972772"/>
            <a:ext cx="2468362" cy="2384360"/>
          </a:xfrm>
          <a:prstGeom prst="rect">
            <a:avLst/>
          </a:prstGeom>
          <a:ln w="12700">
            <a:miter lim="400000"/>
          </a:ln>
        </p:spPr>
      </p:pic>
      <p:sp>
        <p:nvSpPr>
          <p:cNvPr id="288" name="Food and dietary supplement products sold by Daxen are intended to contribute to the daily diet and overall health and are not intended for use in the prevention, treatment, mitigation, or cure of any disease or health related condition.  Consult an appropriately licensed health care practitioner for a medical history evaluation, diagnosis, treatment, and health recommendations."/>
          <p:cNvSpPr/>
          <p:nvPr/>
        </p:nvSpPr>
        <p:spPr>
          <a:xfrm>
            <a:off x="4668841" y="12261311"/>
            <a:ext cx="12051250" cy="105156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nSpc>
                <a:spcPct val="80000"/>
              </a:lnSpc>
              <a:spcBef>
                <a:spcPts val="5900"/>
              </a:spcBef>
              <a:defRPr sz="1800"/>
            </a:lvl1pPr>
          </a:lstStyle>
          <a:p>
            <a:r>
              <a:t>Food and dietary supplement products sold by Daxen are intended to contribute to the daily diet and overall health and are not intended for use in the prevention, treatment, mitigation, or cure of any disease or health related condition.  Consult an appropriately licensed health care practitioner for a medical history evaluation, diagnosis, treatment, and health recommendations.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 name="Fotolia_65165214_Subscription_Monthly_XL.jpg" descr="Fotolia_65165214_Subscription_Monthly_XL.jpg"/>
          <p:cNvPicPr>
            <a:picLocks noChangeAspect="1"/>
          </p:cNvPicPr>
          <p:nvPr/>
        </p:nvPicPr>
        <p:blipFill>
          <a:blip r:embed="rId2">
            <a:alphaModFix amt="33542"/>
            <a:extLst/>
          </a:blip>
          <a:stretch>
            <a:fillRect/>
          </a:stretch>
        </p:blipFill>
        <p:spPr>
          <a:xfrm flipH="1">
            <a:off x="-5826614" y="-1326663"/>
            <a:ext cx="30273245" cy="17034401"/>
          </a:xfrm>
          <a:prstGeom prst="rect">
            <a:avLst/>
          </a:prstGeom>
          <a:ln w="12700">
            <a:miter lim="400000"/>
          </a:ln>
        </p:spPr>
      </p:pic>
      <p:grpSp>
        <p:nvGrpSpPr>
          <p:cNvPr id="293" name="Grupo"/>
          <p:cNvGrpSpPr/>
          <p:nvPr/>
        </p:nvGrpSpPr>
        <p:grpSpPr>
          <a:xfrm>
            <a:off x="-631249" y="7893586"/>
            <a:ext cx="28472356" cy="5986188"/>
            <a:chOff x="0" y="0"/>
            <a:chExt cx="28472354" cy="5986186"/>
          </a:xfrm>
        </p:grpSpPr>
        <p:sp>
          <p:nvSpPr>
            <p:cNvPr id="291" name="Figura"/>
            <p:cNvSpPr/>
            <p:nvPr/>
          </p:nvSpPr>
          <p:spPr>
            <a:xfrm>
              <a:off x="0" y="0"/>
              <a:ext cx="27522761" cy="5981744"/>
            </a:xfrm>
            <a:custGeom>
              <a:avLst/>
              <a:gdLst/>
              <a:ahLst/>
              <a:cxnLst>
                <a:cxn ang="0">
                  <a:pos x="wd2" y="hd2"/>
                </a:cxn>
                <a:cxn ang="5400000">
                  <a:pos x="wd2" y="hd2"/>
                </a:cxn>
                <a:cxn ang="10800000">
                  <a:pos x="wd2" y="hd2"/>
                </a:cxn>
                <a:cxn ang="16200000">
                  <a:pos x="wd2" y="hd2"/>
                </a:cxn>
              </a:cxnLst>
              <a:rect l="0" t="0" r="r" b="b"/>
              <a:pathLst>
                <a:path w="21600" h="21600" extrusionOk="0">
                  <a:moveTo>
                    <a:pt x="11974" y="9767"/>
                  </a:moveTo>
                  <a:cubicBezTo>
                    <a:pt x="15368" y="9177"/>
                    <a:pt x="18722" y="13300"/>
                    <a:pt x="21600" y="21600"/>
                  </a:cubicBezTo>
                  <a:lnTo>
                    <a:pt x="0" y="21600"/>
                  </a:lnTo>
                  <a:lnTo>
                    <a:pt x="0" y="0"/>
                  </a:lnTo>
                  <a:cubicBezTo>
                    <a:pt x="2906" y="7498"/>
                    <a:pt x="6208" y="11122"/>
                    <a:pt x="9536" y="10482"/>
                  </a:cubicBezTo>
                  <a:cubicBezTo>
                    <a:pt x="10350" y="10326"/>
                    <a:pt x="11160" y="9909"/>
                    <a:pt x="11974" y="9767"/>
                  </a:cubicBezTo>
                  <a:close/>
                </a:path>
              </a:pathLst>
            </a:custGeom>
            <a:solidFill>
              <a:srgbClr val="212121">
                <a:alpha val="65234"/>
              </a:srgbClr>
            </a:solidFill>
            <a:ln w="12700" cap="flat">
              <a:noFill/>
              <a:miter lim="400000"/>
            </a:ln>
            <a:effectLst>
              <a:outerShdw blurRad="215900" dist="117245" dir="17693598" rotWithShape="0">
                <a:srgbClr val="000000">
                  <a:alpha val="50000"/>
                </a:srgbClr>
              </a:outerShdw>
            </a:effectLst>
          </p:spPr>
          <p:txBody>
            <a:bodyPr wrap="square" lIns="50800" tIns="50800" rIns="50800" bIns="50800" numCol="1" anchor="ctr">
              <a:noAutofit/>
            </a:bodyPr>
            <a:lstStyle/>
            <a:p>
              <a:pPr>
                <a:defRPr sz="3600"/>
              </a:pPr>
              <a:endParaRPr/>
            </a:p>
          </p:txBody>
        </p:sp>
        <p:sp>
          <p:nvSpPr>
            <p:cNvPr id="292" name="Figura"/>
            <p:cNvSpPr/>
            <p:nvPr/>
          </p:nvSpPr>
          <p:spPr>
            <a:xfrm>
              <a:off x="135268" y="1099566"/>
              <a:ext cx="28337087" cy="4886621"/>
            </a:xfrm>
            <a:custGeom>
              <a:avLst/>
              <a:gdLst/>
              <a:ahLst/>
              <a:cxnLst>
                <a:cxn ang="0">
                  <a:pos x="wd2" y="hd2"/>
                </a:cxn>
                <a:cxn ang="5400000">
                  <a:pos x="wd2" y="hd2"/>
                </a:cxn>
                <a:cxn ang="10800000">
                  <a:pos x="wd2" y="hd2"/>
                </a:cxn>
                <a:cxn ang="16200000">
                  <a:pos x="wd2" y="hd2"/>
                </a:cxn>
              </a:cxnLst>
              <a:rect l="0" t="0" r="r" b="b"/>
              <a:pathLst>
                <a:path w="21600" h="21600" extrusionOk="0">
                  <a:moveTo>
                    <a:pt x="19995" y="13224"/>
                  </a:moveTo>
                  <a:cubicBezTo>
                    <a:pt x="20619" y="15380"/>
                    <a:pt x="21166" y="18216"/>
                    <a:pt x="21600" y="21600"/>
                  </a:cubicBezTo>
                  <a:lnTo>
                    <a:pt x="0" y="21437"/>
                  </a:lnTo>
                  <a:lnTo>
                    <a:pt x="0" y="0"/>
                  </a:lnTo>
                  <a:cubicBezTo>
                    <a:pt x="2996" y="10221"/>
                    <a:pt x="6404" y="14529"/>
                    <a:pt x="9826" y="12511"/>
                  </a:cubicBezTo>
                  <a:cubicBezTo>
                    <a:pt x="13269" y="10481"/>
                    <a:pt x="16863" y="2422"/>
                    <a:pt x="19995" y="13224"/>
                  </a:cubicBezTo>
                  <a:close/>
                </a:path>
              </a:pathLst>
            </a:custGeom>
            <a:solidFill>
              <a:srgbClr val="941100">
                <a:alpha val="65234"/>
              </a:srgbClr>
            </a:solidFill>
            <a:ln w="12700" cap="flat">
              <a:noFill/>
              <a:miter lim="400000"/>
            </a:ln>
            <a:effectLst>
              <a:outerShdw blurRad="139700" dist="117245" dir="17693598" rotWithShape="0">
                <a:srgbClr val="000000">
                  <a:alpha val="32384"/>
                </a:srgbClr>
              </a:outerShdw>
            </a:effectLst>
          </p:spPr>
          <p:txBody>
            <a:bodyPr wrap="square" lIns="50800" tIns="50800" rIns="50800" bIns="50800" numCol="1" anchor="ctr">
              <a:noAutofit/>
            </a:bodyPr>
            <a:lstStyle/>
            <a:p>
              <a:pPr>
                <a:defRPr sz="3600"/>
              </a:pPr>
              <a:endParaRPr/>
            </a:p>
          </p:txBody>
        </p:sp>
      </p:grpSp>
      <p:sp>
        <p:nvSpPr>
          <p:cNvPr id="294" name="Ganotherapy"/>
          <p:cNvSpPr/>
          <p:nvPr/>
        </p:nvSpPr>
        <p:spPr>
          <a:xfrm>
            <a:off x="17970606" y="11858378"/>
            <a:ext cx="3671927" cy="838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4800"/>
            </a:lvl1pPr>
          </a:lstStyle>
          <a:p>
            <a:r>
              <a:t>Ganotherapy</a:t>
            </a:r>
          </a:p>
        </p:txBody>
      </p:sp>
      <p:pic>
        <p:nvPicPr>
          <p:cNvPr id="295" name="gano.png" descr="gano.png"/>
          <p:cNvPicPr>
            <a:picLocks noChangeAspect="1"/>
          </p:cNvPicPr>
          <p:nvPr/>
        </p:nvPicPr>
        <p:blipFill>
          <a:blip r:embed="rId3">
            <a:extLst/>
          </a:blip>
          <a:stretch>
            <a:fillRect/>
          </a:stretch>
        </p:blipFill>
        <p:spPr>
          <a:xfrm>
            <a:off x="21266275" y="10228833"/>
            <a:ext cx="2487996" cy="2487996"/>
          </a:xfrm>
          <a:prstGeom prst="rect">
            <a:avLst/>
          </a:prstGeom>
          <a:ln w="12700">
            <a:miter lim="400000"/>
          </a:ln>
        </p:spPr>
      </p:pic>
      <p:sp>
        <p:nvSpPr>
          <p:cNvPr id="296" name="THE 3RD OBSERVATION THEORY"/>
          <p:cNvSpPr/>
          <p:nvPr/>
        </p:nvSpPr>
        <p:spPr>
          <a:xfrm>
            <a:off x="8925710" y="832408"/>
            <a:ext cx="13983930" cy="10795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defTabSz="457200">
              <a:lnSpc>
                <a:spcPts val="9000"/>
              </a:lnSpc>
              <a:defRPr sz="6400" b="1">
                <a:latin typeface="Helvetica"/>
                <a:ea typeface="Helvetica"/>
                <a:cs typeface="Helvetica"/>
                <a:sym typeface="Helvetica"/>
              </a:defRPr>
            </a:lvl1pPr>
          </a:lstStyle>
          <a:p>
            <a:r>
              <a:t>THE 3RD OBSERVATION THEORY</a:t>
            </a:r>
          </a:p>
        </p:txBody>
      </p:sp>
      <p:sp>
        <p:nvSpPr>
          <p:cNvPr id="297" name="Reaction is caused by the body, not ganoderma"/>
          <p:cNvSpPr/>
          <p:nvPr/>
        </p:nvSpPr>
        <p:spPr>
          <a:xfrm>
            <a:off x="8998678" y="2850047"/>
            <a:ext cx="11982064" cy="206756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defTabSz="457200">
              <a:lnSpc>
                <a:spcPct val="80000"/>
              </a:lnSpc>
              <a:defRPr sz="7200" b="1">
                <a:latin typeface="Helvetica"/>
                <a:ea typeface="Helvetica"/>
                <a:cs typeface="Helvetica"/>
                <a:sym typeface="Helvetica"/>
              </a:defRPr>
            </a:lvl1pPr>
          </a:lstStyle>
          <a:p>
            <a:r>
              <a:t>Reaction is caused by the body, not ganoderma</a:t>
            </a:r>
          </a:p>
        </p:txBody>
      </p:sp>
      <p:sp>
        <p:nvSpPr>
          <p:cNvPr id="298" name="It has been observed that Ganoderma works on the human body with or without awareness."/>
          <p:cNvSpPr/>
          <p:nvPr/>
        </p:nvSpPr>
        <p:spPr>
          <a:xfrm>
            <a:off x="6972082" y="5855746"/>
            <a:ext cx="7864289" cy="30480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r" defTabSz="457200">
              <a:defRPr sz="4800">
                <a:latin typeface="Helvetica"/>
                <a:ea typeface="Helvetica"/>
                <a:cs typeface="Helvetica"/>
                <a:sym typeface="Helvetica"/>
              </a:defRPr>
            </a:lvl1pPr>
          </a:lstStyle>
          <a:p>
            <a:r>
              <a:t>It has been observed that Ganoderma works on the human body with or without awareness.</a:t>
            </a:r>
          </a:p>
        </p:txBody>
      </p:sp>
      <p:sp>
        <p:nvSpPr>
          <p:cNvPr id="299" name="Reflexology…"/>
          <p:cNvSpPr/>
          <p:nvPr/>
        </p:nvSpPr>
        <p:spPr>
          <a:xfrm>
            <a:off x="16145350" y="5855746"/>
            <a:ext cx="8011554" cy="30480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586153" indent="-586153" algn="l" defTabSz="457200">
              <a:buSzPct val="75000"/>
              <a:buChar char="•"/>
              <a:defRPr sz="4800" b="1">
                <a:latin typeface="Helvetica"/>
                <a:ea typeface="Helvetica"/>
                <a:cs typeface="Helvetica"/>
                <a:sym typeface="Helvetica"/>
              </a:defRPr>
            </a:pPr>
            <a:r>
              <a:t>Reflexology </a:t>
            </a:r>
          </a:p>
          <a:p>
            <a:pPr marL="1221153" lvl="1" indent="-586153" algn="l" defTabSz="457200">
              <a:buSzPct val="75000"/>
              <a:buChar char="•"/>
              <a:defRPr sz="4800"/>
            </a:pPr>
            <a:r>
              <a:t>Emotional </a:t>
            </a:r>
          </a:p>
          <a:p>
            <a:pPr marL="1221153" lvl="1" indent="-586153" algn="l" defTabSz="457200">
              <a:buSzPct val="75000"/>
              <a:buChar char="•"/>
              <a:defRPr sz="4800"/>
            </a:pPr>
            <a:r>
              <a:t>Physical</a:t>
            </a:r>
          </a:p>
          <a:p>
            <a:pPr marL="586153" indent="-586153" algn="l" defTabSz="457200">
              <a:buSzPct val="75000"/>
              <a:buChar char="•"/>
              <a:defRPr sz="4800" b="1">
                <a:latin typeface="Helvetica"/>
                <a:ea typeface="Helvetica"/>
                <a:cs typeface="Helvetica"/>
                <a:sym typeface="Helvetica"/>
              </a:defRPr>
            </a:pPr>
            <a:r>
              <a:t>Ailment Reflection</a:t>
            </a:r>
          </a:p>
        </p:txBody>
      </p:sp>
      <p:sp>
        <p:nvSpPr>
          <p:cNvPr id="300" name="Flecha"/>
          <p:cNvSpPr/>
          <p:nvPr/>
        </p:nvSpPr>
        <p:spPr>
          <a:xfrm>
            <a:off x="15113009" y="5728746"/>
            <a:ext cx="755703" cy="3302001"/>
          </a:xfrm>
          <a:prstGeom prst="rightArrow">
            <a:avLst>
              <a:gd name="adj1" fmla="val 32000"/>
              <a:gd name="adj2" fmla="val 107556"/>
            </a:avLst>
          </a:prstGeom>
          <a:solidFill>
            <a:srgbClr val="FFFFFF"/>
          </a:solidFill>
          <a:ln w="12700">
            <a:miter lim="400000"/>
          </a:ln>
        </p:spPr>
        <p:txBody>
          <a:bodyPr lIns="50800" tIns="50800" rIns="50800" bIns="50800" anchor="ctr"/>
          <a:lstStyle/>
          <a:p>
            <a:pPr>
              <a:defRPr sz="3600"/>
            </a:pPr>
            <a:endParaRPr/>
          </a:p>
        </p:txBody>
      </p:sp>
      <p:pic>
        <p:nvPicPr>
          <p:cNvPr id="301" name="DXN-02.png" descr="DXN-02.png"/>
          <p:cNvPicPr>
            <a:picLocks noChangeAspect="1"/>
          </p:cNvPicPr>
          <p:nvPr/>
        </p:nvPicPr>
        <p:blipFill>
          <a:blip r:embed="rId4">
            <a:extLst/>
          </a:blip>
          <a:stretch>
            <a:fillRect/>
          </a:stretch>
        </p:blipFill>
        <p:spPr>
          <a:xfrm>
            <a:off x="949964" y="10972772"/>
            <a:ext cx="2468362" cy="238436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 name="Fotolia_65165214_Subscription_Monthly_XL.jpg" descr="Fotolia_65165214_Subscription_Monthly_XL.jpg"/>
          <p:cNvPicPr>
            <a:picLocks noChangeAspect="1"/>
          </p:cNvPicPr>
          <p:nvPr/>
        </p:nvPicPr>
        <p:blipFill>
          <a:blip r:embed="rId2">
            <a:alphaModFix amt="33542"/>
            <a:extLst/>
          </a:blip>
          <a:stretch>
            <a:fillRect/>
          </a:stretch>
        </p:blipFill>
        <p:spPr>
          <a:xfrm>
            <a:off x="-1531693" y="-823791"/>
            <a:ext cx="30273244" cy="17034402"/>
          </a:xfrm>
          <a:prstGeom prst="rect">
            <a:avLst/>
          </a:prstGeom>
          <a:ln w="12700">
            <a:miter lim="400000"/>
          </a:ln>
        </p:spPr>
      </p:pic>
      <p:grpSp>
        <p:nvGrpSpPr>
          <p:cNvPr id="306" name="Grupo"/>
          <p:cNvGrpSpPr/>
          <p:nvPr/>
        </p:nvGrpSpPr>
        <p:grpSpPr>
          <a:xfrm>
            <a:off x="-631249" y="7893586"/>
            <a:ext cx="28472356" cy="5986188"/>
            <a:chOff x="0" y="0"/>
            <a:chExt cx="28472354" cy="5986186"/>
          </a:xfrm>
        </p:grpSpPr>
        <p:sp>
          <p:nvSpPr>
            <p:cNvPr id="304" name="Figura"/>
            <p:cNvSpPr/>
            <p:nvPr/>
          </p:nvSpPr>
          <p:spPr>
            <a:xfrm>
              <a:off x="0" y="0"/>
              <a:ext cx="27522761" cy="5981744"/>
            </a:xfrm>
            <a:custGeom>
              <a:avLst/>
              <a:gdLst/>
              <a:ahLst/>
              <a:cxnLst>
                <a:cxn ang="0">
                  <a:pos x="wd2" y="hd2"/>
                </a:cxn>
                <a:cxn ang="5400000">
                  <a:pos x="wd2" y="hd2"/>
                </a:cxn>
                <a:cxn ang="10800000">
                  <a:pos x="wd2" y="hd2"/>
                </a:cxn>
                <a:cxn ang="16200000">
                  <a:pos x="wd2" y="hd2"/>
                </a:cxn>
              </a:cxnLst>
              <a:rect l="0" t="0" r="r" b="b"/>
              <a:pathLst>
                <a:path w="21600" h="21600" extrusionOk="0">
                  <a:moveTo>
                    <a:pt x="11974" y="9767"/>
                  </a:moveTo>
                  <a:cubicBezTo>
                    <a:pt x="15368" y="9177"/>
                    <a:pt x="18722" y="13300"/>
                    <a:pt x="21600" y="21600"/>
                  </a:cubicBezTo>
                  <a:lnTo>
                    <a:pt x="0" y="21600"/>
                  </a:lnTo>
                  <a:lnTo>
                    <a:pt x="0" y="0"/>
                  </a:lnTo>
                  <a:cubicBezTo>
                    <a:pt x="2906" y="7498"/>
                    <a:pt x="6208" y="11122"/>
                    <a:pt x="9536" y="10482"/>
                  </a:cubicBezTo>
                  <a:cubicBezTo>
                    <a:pt x="10350" y="10326"/>
                    <a:pt x="11160" y="9909"/>
                    <a:pt x="11974" y="9767"/>
                  </a:cubicBezTo>
                  <a:close/>
                </a:path>
              </a:pathLst>
            </a:custGeom>
            <a:solidFill>
              <a:srgbClr val="212121">
                <a:alpha val="47780"/>
              </a:srgbClr>
            </a:solidFill>
            <a:ln w="12700" cap="flat">
              <a:noFill/>
              <a:miter lim="400000"/>
            </a:ln>
            <a:effectLst>
              <a:outerShdw blurRad="215900" dist="117245" dir="17693598" rotWithShape="0">
                <a:srgbClr val="000000">
                  <a:alpha val="50000"/>
                </a:srgbClr>
              </a:outerShdw>
            </a:effectLst>
          </p:spPr>
          <p:txBody>
            <a:bodyPr wrap="square" lIns="50800" tIns="50800" rIns="50800" bIns="50800" numCol="1" anchor="ctr">
              <a:noAutofit/>
            </a:bodyPr>
            <a:lstStyle/>
            <a:p>
              <a:pPr>
                <a:defRPr sz="3600"/>
              </a:pPr>
              <a:endParaRPr/>
            </a:p>
          </p:txBody>
        </p:sp>
        <p:sp>
          <p:nvSpPr>
            <p:cNvPr id="305" name="Figura"/>
            <p:cNvSpPr/>
            <p:nvPr/>
          </p:nvSpPr>
          <p:spPr>
            <a:xfrm>
              <a:off x="135268" y="1099566"/>
              <a:ext cx="28337087" cy="4886621"/>
            </a:xfrm>
            <a:custGeom>
              <a:avLst/>
              <a:gdLst/>
              <a:ahLst/>
              <a:cxnLst>
                <a:cxn ang="0">
                  <a:pos x="wd2" y="hd2"/>
                </a:cxn>
                <a:cxn ang="5400000">
                  <a:pos x="wd2" y="hd2"/>
                </a:cxn>
                <a:cxn ang="10800000">
                  <a:pos x="wd2" y="hd2"/>
                </a:cxn>
                <a:cxn ang="16200000">
                  <a:pos x="wd2" y="hd2"/>
                </a:cxn>
              </a:cxnLst>
              <a:rect l="0" t="0" r="r" b="b"/>
              <a:pathLst>
                <a:path w="21600" h="21600" extrusionOk="0">
                  <a:moveTo>
                    <a:pt x="19995" y="13224"/>
                  </a:moveTo>
                  <a:cubicBezTo>
                    <a:pt x="20619" y="15380"/>
                    <a:pt x="21166" y="18216"/>
                    <a:pt x="21600" y="21600"/>
                  </a:cubicBezTo>
                  <a:lnTo>
                    <a:pt x="0" y="21437"/>
                  </a:lnTo>
                  <a:lnTo>
                    <a:pt x="0" y="0"/>
                  </a:lnTo>
                  <a:cubicBezTo>
                    <a:pt x="2996" y="10221"/>
                    <a:pt x="6404" y="14529"/>
                    <a:pt x="9826" y="12511"/>
                  </a:cubicBezTo>
                  <a:cubicBezTo>
                    <a:pt x="13269" y="10481"/>
                    <a:pt x="16863" y="2422"/>
                    <a:pt x="19995" y="13224"/>
                  </a:cubicBezTo>
                  <a:close/>
                </a:path>
              </a:pathLst>
            </a:custGeom>
            <a:solidFill>
              <a:srgbClr val="941100">
                <a:alpha val="47780"/>
              </a:srgbClr>
            </a:solidFill>
            <a:ln w="12700" cap="flat">
              <a:noFill/>
              <a:miter lim="400000"/>
            </a:ln>
            <a:effectLst>
              <a:outerShdw blurRad="139700" dist="117245" dir="17693598" rotWithShape="0">
                <a:srgbClr val="000000">
                  <a:alpha val="32384"/>
                </a:srgbClr>
              </a:outerShdw>
            </a:effectLst>
          </p:spPr>
          <p:txBody>
            <a:bodyPr wrap="square" lIns="50800" tIns="50800" rIns="50800" bIns="50800" numCol="1" anchor="ctr">
              <a:noAutofit/>
            </a:bodyPr>
            <a:lstStyle/>
            <a:p>
              <a:pPr>
                <a:defRPr sz="3600"/>
              </a:pPr>
              <a:endParaRPr/>
            </a:p>
          </p:txBody>
        </p:sp>
      </p:grpSp>
      <p:sp>
        <p:nvSpPr>
          <p:cNvPr id="307" name="Ganotherapy"/>
          <p:cNvSpPr/>
          <p:nvPr/>
        </p:nvSpPr>
        <p:spPr>
          <a:xfrm>
            <a:off x="17970606" y="11858378"/>
            <a:ext cx="3671927" cy="838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4800"/>
            </a:lvl1pPr>
          </a:lstStyle>
          <a:p>
            <a:r>
              <a:t>Ganotherapy</a:t>
            </a:r>
          </a:p>
        </p:txBody>
      </p:sp>
      <p:pic>
        <p:nvPicPr>
          <p:cNvPr id="308" name="gano.png" descr="gano.png"/>
          <p:cNvPicPr>
            <a:picLocks noChangeAspect="1"/>
          </p:cNvPicPr>
          <p:nvPr/>
        </p:nvPicPr>
        <p:blipFill>
          <a:blip r:embed="rId3">
            <a:extLst/>
          </a:blip>
          <a:stretch>
            <a:fillRect/>
          </a:stretch>
        </p:blipFill>
        <p:spPr>
          <a:xfrm>
            <a:off x="21266275" y="10228833"/>
            <a:ext cx="2487996" cy="2487996"/>
          </a:xfrm>
          <a:prstGeom prst="rect">
            <a:avLst/>
          </a:prstGeom>
          <a:ln w="12700">
            <a:miter lim="400000"/>
          </a:ln>
        </p:spPr>
      </p:pic>
      <p:sp>
        <p:nvSpPr>
          <p:cNvPr id="309" name="THE 4TH OBSERVATION THEORY"/>
          <p:cNvSpPr/>
          <p:nvPr/>
        </p:nvSpPr>
        <p:spPr>
          <a:xfrm>
            <a:off x="3262137" y="832408"/>
            <a:ext cx="13983930" cy="10795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defTabSz="457200">
              <a:lnSpc>
                <a:spcPts val="9000"/>
              </a:lnSpc>
              <a:defRPr sz="6400" b="1">
                <a:latin typeface="Helvetica"/>
                <a:ea typeface="Helvetica"/>
                <a:cs typeface="Helvetica"/>
                <a:sym typeface="Helvetica"/>
              </a:defRPr>
            </a:lvl1pPr>
          </a:lstStyle>
          <a:p>
            <a:r>
              <a:t>THE 4TH OBSERVATION THEORY</a:t>
            </a:r>
          </a:p>
        </p:txBody>
      </p:sp>
      <p:sp>
        <p:nvSpPr>
          <p:cNvPr id="310" name="Dosage is independent of situation"/>
          <p:cNvSpPr/>
          <p:nvPr/>
        </p:nvSpPr>
        <p:spPr>
          <a:xfrm>
            <a:off x="4155020" y="1711205"/>
            <a:ext cx="12198164"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defTabSz="457200">
              <a:lnSpc>
                <a:spcPct val="80000"/>
              </a:lnSpc>
              <a:defRPr sz="4800"/>
            </a:lvl1pPr>
          </a:lstStyle>
          <a:p>
            <a:r>
              <a:t>Dosage is independent of situation</a:t>
            </a:r>
          </a:p>
        </p:txBody>
      </p:sp>
      <p:sp>
        <p:nvSpPr>
          <p:cNvPr id="311" name="1, 2, 4, 6 way of consumption…"/>
          <p:cNvSpPr/>
          <p:nvPr/>
        </p:nvSpPr>
        <p:spPr>
          <a:xfrm>
            <a:off x="5515544" y="3423108"/>
            <a:ext cx="9477116" cy="142748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defTabSz="457200">
              <a:lnSpc>
                <a:spcPct val="80000"/>
              </a:lnSpc>
              <a:defRPr sz="4800"/>
            </a:pPr>
            <a:r>
              <a:t>1, 2, 4, 6 way of consumption</a:t>
            </a:r>
          </a:p>
          <a:p>
            <a:pPr defTabSz="457200">
              <a:lnSpc>
                <a:spcPct val="80000"/>
              </a:lnSpc>
              <a:defRPr sz="4800"/>
            </a:pPr>
            <a:r>
              <a:t>For General Health Maintenance</a:t>
            </a:r>
          </a:p>
        </p:txBody>
      </p:sp>
      <p:sp>
        <p:nvSpPr>
          <p:cNvPr id="312" name="1st week – 1 pair / day"/>
          <p:cNvSpPr/>
          <p:nvPr/>
        </p:nvSpPr>
        <p:spPr>
          <a:xfrm>
            <a:off x="6453294" y="4954443"/>
            <a:ext cx="7601616"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defTabSz="457200">
              <a:defRPr sz="4800">
                <a:latin typeface="Helvetica"/>
                <a:ea typeface="Helvetica"/>
                <a:cs typeface="Helvetica"/>
                <a:sym typeface="Helvetica"/>
              </a:defRPr>
            </a:lvl1pPr>
          </a:lstStyle>
          <a:p>
            <a:r>
              <a:t>1st week – 1 pair / day</a:t>
            </a:r>
          </a:p>
        </p:txBody>
      </p:sp>
      <p:sp>
        <p:nvSpPr>
          <p:cNvPr id="313" name="2nd week – 2 pairs / day"/>
          <p:cNvSpPr/>
          <p:nvPr/>
        </p:nvSpPr>
        <p:spPr>
          <a:xfrm>
            <a:off x="6329063" y="5724291"/>
            <a:ext cx="7850078"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defTabSz="457200">
              <a:defRPr sz="4800">
                <a:latin typeface="Helvetica"/>
                <a:ea typeface="Helvetica"/>
                <a:cs typeface="Helvetica"/>
                <a:sym typeface="Helvetica"/>
              </a:defRPr>
            </a:lvl1pPr>
          </a:lstStyle>
          <a:p>
            <a:r>
              <a:t>2nd week – 2 pairs / day</a:t>
            </a:r>
          </a:p>
        </p:txBody>
      </p:sp>
      <p:sp>
        <p:nvSpPr>
          <p:cNvPr id="314" name="3rd week – 4 pairs / day"/>
          <p:cNvSpPr/>
          <p:nvPr/>
        </p:nvSpPr>
        <p:spPr>
          <a:xfrm>
            <a:off x="6523597" y="6501174"/>
            <a:ext cx="7461010"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defTabSz="457200">
              <a:defRPr sz="4800">
                <a:latin typeface="Helvetica"/>
                <a:ea typeface="Helvetica"/>
                <a:cs typeface="Helvetica"/>
                <a:sym typeface="Helvetica"/>
              </a:defRPr>
            </a:lvl1pPr>
          </a:lstStyle>
          <a:p>
            <a:r>
              <a:t>3rd week – 4 pairs / day</a:t>
            </a:r>
          </a:p>
        </p:txBody>
      </p:sp>
      <p:sp>
        <p:nvSpPr>
          <p:cNvPr id="315" name="4th week – 6 pairs / day"/>
          <p:cNvSpPr/>
          <p:nvPr/>
        </p:nvSpPr>
        <p:spPr>
          <a:xfrm>
            <a:off x="6570083" y="7274310"/>
            <a:ext cx="7368039"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defTabSz="457200">
              <a:defRPr sz="4800">
                <a:latin typeface="Helvetica"/>
                <a:ea typeface="Helvetica"/>
                <a:cs typeface="Helvetica"/>
                <a:sym typeface="Helvetica"/>
              </a:defRPr>
            </a:lvl1pPr>
          </a:lstStyle>
          <a:p>
            <a:r>
              <a:t>4th week – 6 pairs / day</a:t>
            </a:r>
          </a:p>
        </p:txBody>
      </p:sp>
      <p:sp>
        <p:nvSpPr>
          <p:cNvPr id="316" name="No response – Increase dosage gradually…"/>
          <p:cNvSpPr/>
          <p:nvPr/>
        </p:nvSpPr>
        <p:spPr>
          <a:xfrm>
            <a:off x="4626193" y="8391886"/>
            <a:ext cx="11255818" cy="141224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defTabSz="457200">
              <a:lnSpc>
                <a:spcPct val="70000"/>
              </a:lnSpc>
              <a:defRPr sz="3600"/>
            </a:pPr>
            <a:r>
              <a:t>No response – Increase dosage gradually</a:t>
            </a:r>
          </a:p>
          <a:p>
            <a:pPr defTabSz="457200">
              <a:lnSpc>
                <a:spcPct val="70000"/>
              </a:lnSpc>
              <a:defRPr sz="3600"/>
            </a:pPr>
            <a:r>
              <a:t>Manageable Situation - Continue dosage</a:t>
            </a:r>
          </a:p>
          <a:p>
            <a:pPr defTabSz="457200">
              <a:lnSpc>
                <a:spcPct val="70000"/>
              </a:lnSpc>
              <a:defRPr sz="3600"/>
            </a:pPr>
            <a:r>
              <a:t>Not Manageable Situation – Reduce dosage by half</a:t>
            </a:r>
          </a:p>
        </p:txBody>
      </p:sp>
      <p:sp>
        <p:nvSpPr>
          <p:cNvPr id="317" name="The Time factor is more important than the Dosage"/>
          <p:cNvSpPr/>
          <p:nvPr/>
        </p:nvSpPr>
        <p:spPr>
          <a:xfrm>
            <a:off x="4863009" y="9625141"/>
            <a:ext cx="10782187" cy="6477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defTabSz="457200">
              <a:lnSpc>
                <a:spcPct val="80000"/>
              </a:lnSpc>
              <a:defRPr sz="3600">
                <a:latin typeface="Helvetica"/>
                <a:ea typeface="Helvetica"/>
                <a:cs typeface="Helvetica"/>
                <a:sym typeface="Helvetica"/>
              </a:defRPr>
            </a:lvl1pPr>
          </a:lstStyle>
          <a:p>
            <a:r>
              <a:t>The Time factor is more important than the Dosage</a:t>
            </a:r>
          </a:p>
        </p:txBody>
      </p:sp>
      <p:pic>
        <p:nvPicPr>
          <p:cNvPr id="318" name="DXN-02.png" descr="DXN-02.png"/>
          <p:cNvPicPr>
            <a:picLocks noChangeAspect="1"/>
          </p:cNvPicPr>
          <p:nvPr/>
        </p:nvPicPr>
        <p:blipFill>
          <a:blip r:embed="rId4">
            <a:extLst/>
          </a:blip>
          <a:stretch>
            <a:fillRect/>
          </a:stretch>
        </p:blipFill>
        <p:spPr>
          <a:xfrm>
            <a:off x="949964" y="10972772"/>
            <a:ext cx="2468362" cy="238436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Rectángulo"/>
          <p:cNvSpPr/>
          <p:nvPr/>
        </p:nvSpPr>
        <p:spPr>
          <a:xfrm>
            <a:off x="-1352671" y="3872905"/>
            <a:ext cx="8979339" cy="3505889"/>
          </a:xfrm>
          <a:prstGeom prst="rect">
            <a:avLst/>
          </a:prstGeom>
          <a:blipFill>
            <a:blip r:embed="rId2"/>
          </a:blipFill>
          <a:ln w="12700">
            <a:miter lim="400000"/>
          </a:ln>
          <a:effectLst>
            <a:outerShdw blurRad="190500" dist="8455" dir="5400000" rotWithShape="0">
              <a:srgbClr val="000000"/>
            </a:outerShdw>
          </a:effectLst>
          <a:extLst>
            <a:ext uri="{C572A759-6A51-4108-AA02-DFA0A04FC94B}">
              <ma14:wrappingTextBoxFlag xmlns:ma14="http://schemas.microsoft.com/office/mac/drawingml/2011/main" xmlns="" val="1"/>
            </a:ext>
          </a:extLst>
        </p:spPr>
        <p:txBody>
          <a:bodyPr lIns="50800" tIns="50800" rIns="50800" bIns="50800" anchor="ctr"/>
          <a:lstStyle>
            <a:lvl1pPr>
              <a:defRPr sz="3600"/>
            </a:lvl1pPr>
          </a:lstStyle>
          <a:p>
            <a:r>
              <a:t>   </a:t>
            </a:r>
          </a:p>
        </p:txBody>
      </p:sp>
      <p:sp>
        <p:nvSpPr>
          <p:cNvPr id="321" name="Rectángulo"/>
          <p:cNvSpPr/>
          <p:nvPr/>
        </p:nvSpPr>
        <p:spPr>
          <a:xfrm>
            <a:off x="15481287" y="3854970"/>
            <a:ext cx="11592044" cy="3438412"/>
          </a:xfrm>
          <a:prstGeom prst="rect">
            <a:avLst/>
          </a:prstGeom>
          <a:blipFill>
            <a:blip r:embed="rId3"/>
          </a:blipFill>
          <a:ln w="12700">
            <a:miter lim="400000"/>
          </a:ln>
          <a:effectLst>
            <a:outerShdw blurRad="190500" dist="8455" dir="5400000" rotWithShape="0">
              <a:srgbClr val="000000"/>
            </a:outerShdw>
          </a:effectLst>
          <a:extLst>
            <a:ext uri="{C572A759-6A51-4108-AA02-DFA0A04FC94B}">
              <ma14:wrappingTextBoxFlag xmlns:ma14="http://schemas.microsoft.com/office/mac/drawingml/2011/main" xmlns="" val="1"/>
            </a:ext>
          </a:extLst>
        </p:spPr>
        <p:txBody>
          <a:bodyPr lIns="50800" tIns="50800" rIns="50800" bIns="50800" anchor="ctr"/>
          <a:lstStyle>
            <a:lvl1pPr>
              <a:defRPr sz="3600"/>
            </a:lvl1pPr>
          </a:lstStyle>
          <a:p>
            <a:r>
              <a:t>   </a:t>
            </a:r>
          </a:p>
        </p:txBody>
      </p:sp>
      <p:pic>
        <p:nvPicPr>
          <p:cNvPr id="322" name="Fotolia_57423376_Subscription_Monthly_XXL.jpg" descr="Fotolia_57423376_Subscription_Monthly_XXL.jpg"/>
          <p:cNvPicPr>
            <a:picLocks noChangeAspect="1"/>
          </p:cNvPicPr>
          <p:nvPr/>
        </p:nvPicPr>
        <p:blipFill>
          <a:blip r:embed="rId4">
            <a:extLst/>
          </a:blip>
          <a:srcRect t="38683" b="25552"/>
          <a:stretch>
            <a:fillRect/>
          </a:stretch>
        </p:blipFill>
        <p:spPr>
          <a:xfrm>
            <a:off x="7127728" y="3773441"/>
            <a:ext cx="9759691" cy="3490430"/>
          </a:xfrm>
          <a:prstGeom prst="rect">
            <a:avLst/>
          </a:prstGeom>
          <a:ln w="12700">
            <a:miter lim="400000"/>
          </a:ln>
          <a:effectLst>
            <a:outerShdw blurRad="190500" dist="8455" dir="5400000" rotWithShape="0">
              <a:srgbClr val="000000"/>
            </a:outerShdw>
          </a:effectLst>
        </p:spPr>
      </p:pic>
      <p:grpSp>
        <p:nvGrpSpPr>
          <p:cNvPr id="325" name="Grupo"/>
          <p:cNvGrpSpPr/>
          <p:nvPr/>
        </p:nvGrpSpPr>
        <p:grpSpPr>
          <a:xfrm>
            <a:off x="-631249" y="7893586"/>
            <a:ext cx="28472356" cy="5986188"/>
            <a:chOff x="0" y="0"/>
            <a:chExt cx="28472354" cy="5986186"/>
          </a:xfrm>
        </p:grpSpPr>
        <p:sp>
          <p:nvSpPr>
            <p:cNvPr id="323" name="Figura"/>
            <p:cNvSpPr/>
            <p:nvPr/>
          </p:nvSpPr>
          <p:spPr>
            <a:xfrm>
              <a:off x="0" y="0"/>
              <a:ext cx="27522761" cy="5981744"/>
            </a:xfrm>
            <a:custGeom>
              <a:avLst/>
              <a:gdLst/>
              <a:ahLst/>
              <a:cxnLst>
                <a:cxn ang="0">
                  <a:pos x="wd2" y="hd2"/>
                </a:cxn>
                <a:cxn ang="5400000">
                  <a:pos x="wd2" y="hd2"/>
                </a:cxn>
                <a:cxn ang="10800000">
                  <a:pos x="wd2" y="hd2"/>
                </a:cxn>
                <a:cxn ang="16200000">
                  <a:pos x="wd2" y="hd2"/>
                </a:cxn>
              </a:cxnLst>
              <a:rect l="0" t="0" r="r" b="b"/>
              <a:pathLst>
                <a:path w="21600" h="21600" extrusionOk="0">
                  <a:moveTo>
                    <a:pt x="11974" y="9767"/>
                  </a:moveTo>
                  <a:cubicBezTo>
                    <a:pt x="15368" y="9177"/>
                    <a:pt x="18722" y="13300"/>
                    <a:pt x="21600" y="21600"/>
                  </a:cubicBezTo>
                  <a:lnTo>
                    <a:pt x="0" y="21600"/>
                  </a:lnTo>
                  <a:lnTo>
                    <a:pt x="0" y="0"/>
                  </a:lnTo>
                  <a:cubicBezTo>
                    <a:pt x="2906" y="7498"/>
                    <a:pt x="6208" y="11122"/>
                    <a:pt x="9536" y="10482"/>
                  </a:cubicBezTo>
                  <a:cubicBezTo>
                    <a:pt x="10350" y="10326"/>
                    <a:pt x="11160" y="9909"/>
                    <a:pt x="11974" y="9767"/>
                  </a:cubicBezTo>
                  <a:close/>
                </a:path>
              </a:pathLst>
            </a:custGeom>
            <a:solidFill>
              <a:srgbClr val="212121">
                <a:alpha val="52494"/>
              </a:srgbClr>
            </a:solidFill>
            <a:ln w="12700" cap="flat">
              <a:noFill/>
              <a:miter lim="400000"/>
            </a:ln>
            <a:effectLst>
              <a:outerShdw blurRad="215900" dist="117245" dir="17693598" rotWithShape="0">
                <a:srgbClr val="000000">
                  <a:alpha val="50000"/>
                </a:srgbClr>
              </a:outerShdw>
            </a:effectLst>
          </p:spPr>
          <p:txBody>
            <a:bodyPr wrap="square" lIns="50800" tIns="50800" rIns="50800" bIns="50800" numCol="1" anchor="ctr">
              <a:noAutofit/>
            </a:bodyPr>
            <a:lstStyle/>
            <a:p>
              <a:pPr>
                <a:defRPr sz="3600"/>
              </a:pPr>
              <a:endParaRPr/>
            </a:p>
          </p:txBody>
        </p:sp>
        <p:sp>
          <p:nvSpPr>
            <p:cNvPr id="324" name="Figura"/>
            <p:cNvSpPr/>
            <p:nvPr/>
          </p:nvSpPr>
          <p:spPr>
            <a:xfrm>
              <a:off x="135268" y="1099566"/>
              <a:ext cx="28337087" cy="4886621"/>
            </a:xfrm>
            <a:custGeom>
              <a:avLst/>
              <a:gdLst/>
              <a:ahLst/>
              <a:cxnLst>
                <a:cxn ang="0">
                  <a:pos x="wd2" y="hd2"/>
                </a:cxn>
                <a:cxn ang="5400000">
                  <a:pos x="wd2" y="hd2"/>
                </a:cxn>
                <a:cxn ang="10800000">
                  <a:pos x="wd2" y="hd2"/>
                </a:cxn>
                <a:cxn ang="16200000">
                  <a:pos x="wd2" y="hd2"/>
                </a:cxn>
              </a:cxnLst>
              <a:rect l="0" t="0" r="r" b="b"/>
              <a:pathLst>
                <a:path w="21600" h="21600" extrusionOk="0">
                  <a:moveTo>
                    <a:pt x="19995" y="13224"/>
                  </a:moveTo>
                  <a:cubicBezTo>
                    <a:pt x="20619" y="15380"/>
                    <a:pt x="21166" y="18216"/>
                    <a:pt x="21600" y="21600"/>
                  </a:cubicBezTo>
                  <a:lnTo>
                    <a:pt x="0" y="21437"/>
                  </a:lnTo>
                  <a:lnTo>
                    <a:pt x="0" y="0"/>
                  </a:lnTo>
                  <a:cubicBezTo>
                    <a:pt x="2996" y="10221"/>
                    <a:pt x="6404" y="14529"/>
                    <a:pt x="9826" y="12511"/>
                  </a:cubicBezTo>
                  <a:cubicBezTo>
                    <a:pt x="13269" y="10481"/>
                    <a:pt x="16863" y="2422"/>
                    <a:pt x="19995" y="13224"/>
                  </a:cubicBezTo>
                  <a:close/>
                </a:path>
              </a:pathLst>
            </a:custGeom>
            <a:solidFill>
              <a:srgbClr val="941100">
                <a:alpha val="52494"/>
              </a:srgbClr>
            </a:solidFill>
            <a:ln w="12700" cap="flat">
              <a:noFill/>
              <a:miter lim="400000"/>
            </a:ln>
            <a:effectLst>
              <a:outerShdw blurRad="139700" dist="117245" dir="17693598" rotWithShape="0">
                <a:srgbClr val="000000">
                  <a:alpha val="32384"/>
                </a:srgbClr>
              </a:outerShdw>
            </a:effectLst>
          </p:spPr>
          <p:txBody>
            <a:bodyPr wrap="square" lIns="50800" tIns="50800" rIns="50800" bIns="50800" numCol="1" anchor="ctr">
              <a:noAutofit/>
            </a:bodyPr>
            <a:lstStyle/>
            <a:p>
              <a:pPr>
                <a:defRPr sz="3600"/>
              </a:pPr>
              <a:endParaRPr/>
            </a:p>
          </p:txBody>
        </p:sp>
      </p:grpSp>
      <p:sp>
        <p:nvSpPr>
          <p:cNvPr id="326" name="Ganotherapy"/>
          <p:cNvSpPr/>
          <p:nvPr/>
        </p:nvSpPr>
        <p:spPr>
          <a:xfrm>
            <a:off x="17970606" y="11858378"/>
            <a:ext cx="3671927" cy="838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4800"/>
            </a:lvl1pPr>
          </a:lstStyle>
          <a:p>
            <a:r>
              <a:t>Ganotherapy</a:t>
            </a:r>
          </a:p>
        </p:txBody>
      </p:sp>
      <p:pic>
        <p:nvPicPr>
          <p:cNvPr id="327" name="gano.png" descr="gano.png"/>
          <p:cNvPicPr>
            <a:picLocks noChangeAspect="1"/>
          </p:cNvPicPr>
          <p:nvPr/>
        </p:nvPicPr>
        <p:blipFill>
          <a:blip r:embed="rId5">
            <a:extLst/>
          </a:blip>
          <a:stretch>
            <a:fillRect/>
          </a:stretch>
        </p:blipFill>
        <p:spPr>
          <a:xfrm>
            <a:off x="21266275" y="10228833"/>
            <a:ext cx="2487996" cy="2487996"/>
          </a:xfrm>
          <a:prstGeom prst="rect">
            <a:avLst/>
          </a:prstGeom>
          <a:ln w="12700">
            <a:miter lim="400000"/>
          </a:ln>
        </p:spPr>
      </p:pic>
      <p:sp>
        <p:nvSpPr>
          <p:cNvPr id="328" name="ACIDIC vs ALKALINE"/>
          <p:cNvSpPr/>
          <p:nvPr/>
        </p:nvSpPr>
        <p:spPr>
          <a:xfrm>
            <a:off x="5200035" y="986372"/>
            <a:ext cx="13983930" cy="10795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defTabSz="457200">
              <a:lnSpc>
                <a:spcPts val="9000"/>
              </a:lnSpc>
              <a:defRPr sz="6400">
                <a:latin typeface="Helvetica"/>
                <a:ea typeface="Helvetica"/>
                <a:cs typeface="Helvetica"/>
                <a:sym typeface="Helvetica"/>
              </a:defRPr>
            </a:pPr>
            <a:r>
              <a:rPr b="1"/>
              <a:t>ACIDIC</a:t>
            </a:r>
            <a:r>
              <a:t> vs </a:t>
            </a:r>
            <a:r>
              <a:rPr b="1"/>
              <a:t>ALKALINE</a:t>
            </a:r>
          </a:p>
        </p:txBody>
      </p:sp>
      <p:sp>
        <p:nvSpPr>
          <p:cNvPr id="329" name="Human body needs to eat alkaline food and acidic food in the ratio of 4:1"/>
          <p:cNvSpPr/>
          <p:nvPr/>
        </p:nvSpPr>
        <p:spPr>
          <a:xfrm>
            <a:off x="1766797" y="2023159"/>
            <a:ext cx="20850407"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defTabSz="457200">
              <a:defRPr sz="4800">
                <a:latin typeface="Helvetica"/>
                <a:ea typeface="Helvetica"/>
                <a:cs typeface="Helvetica"/>
                <a:sym typeface="Helvetica"/>
              </a:defRPr>
            </a:lvl1pPr>
          </a:lstStyle>
          <a:p>
            <a:r>
              <a:t>Human body needs to eat alkaline food and acidic food in the ratio of 4:1</a:t>
            </a:r>
          </a:p>
        </p:txBody>
      </p:sp>
      <p:sp>
        <p:nvSpPr>
          <p:cNvPr id="330" name="Modern eating habits is just the reverse"/>
          <p:cNvSpPr/>
          <p:nvPr/>
        </p:nvSpPr>
        <p:spPr>
          <a:xfrm>
            <a:off x="2601987" y="2593819"/>
            <a:ext cx="19180026"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defTabSz="457200">
              <a:defRPr sz="4800" b="1">
                <a:latin typeface="Helvetica"/>
                <a:ea typeface="Helvetica"/>
                <a:cs typeface="Helvetica"/>
                <a:sym typeface="Helvetica"/>
              </a:defRPr>
            </a:lvl1pPr>
          </a:lstStyle>
          <a:p>
            <a:r>
              <a:t>Modern eating habits is just the reverse</a:t>
            </a:r>
          </a:p>
        </p:txBody>
      </p:sp>
      <p:sp>
        <p:nvSpPr>
          <p:cNvPr id="331" name="Acidic foods:"/>
          <p:cNvSpPr/>
          <p:nvPr/>
        </p:nvSpPr>
        <p:spPr>
          <a:xfrm>
            <a:off x="168044" y="4209408"/>
            <a:ext cx="6696125"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r" defTabSz="457200">
              <a:defRPr sz="4800" b="1">
                <a:latin typeface="Helvetica"/>
                <a:ea typeface="Helvetica"/>
                <a:cs typeface="Helvetica"/>
                <a:sym typeface="Helvetica"/>
              </a:defRPr>
            </a:lvl1pPr>
          </a:lstStyle>
          <a:p>
            <a:r>
              <a:t>Acidic foods: </a:t>
            </a:r>
          </a:p>
        </p:txBody>
      </p:sp>
      <p:sp>
        <p:nvSpPr>
          <p:cNvPr id="332" name="Meat, Soft drinks, processed foods, sugar, Pork,  Alcohol,  Coffee &amp; Black Tea, etc."/>
          <p:cNvSpPr/>
          <p:nvPr/>
        </p:nvSpPr>
        <p:spPr>
          <a:xfrm>
            <a:off x="-738434" y="4866214"/>
            <a:ext cx="7653367" cy="238506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r" defTabSz="457200">
              <a:lnSpc>
                <a:spcPct val="70000"/>
              </a:lnSpc>
              <a:defRPr sz="4800">
                <a:latin typeface="Helvetica"/>
                <a:ea typeface="Helvetica"/>
                <a:cs typeface="Helvetica"/>
                <a:sym typeface="Helvetica"/>
              </a:defRPr>
            </a:lvl1pPr>
          </a:lstStyle>
          <a:p>
            <a:r>
              <a:t>Meat, Soft drinks, processed foods, sugar, Pork,  Alcohol,  Coffee &amp; Black Tea, etc.</a:t>
            </a:r>
          </a:p>
        </p:txBody>
      </p:sp>
      <p:sp>
        <p:nvSpPr>
          <p:cNvPr id="333" name="Alkaline food:"/>
          <p:cNvSpPr/>
          <p:nvPr/>
        </p:nvSpPr>
        <p:spPr>
          <a:xfrm>
            <a:off x="17100078" y="4213394"/>
            <a:ext cx="6696125"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defTabSz="457200">
              <a:defRPr sz="4800" b="1">
                <a:latin typeface="Helvetica"/>
                <a:ea typeface="Helvetica"/>
                <a:cs typeface="Helvetica"/>
                <a:sym typeface="Helvetica"/>
              </a:defRPr>
            </a:lvl1pPr>
          </a:lstStyle>
          <a:p>
            <a:r>
              <a:t>Alkaline food:</a:t>
            </a:r>
          </a:p>
        </p:txBody>
      </p:sp>
      <p:sp>
        <p:nvSpPr>
          <p:cNvPr id="334" name="Sorghum, Millet, Wheat, Corn and Vegetables."/>
          <p:cNvSpPr/>
          <p:nvPr/>
        </p:nvSpPr>
        <p:spPr>
          <a:xfrm>
            <a:off x="17051329" y="5040204"/>
            <a:ext cx="6793622" cy="142748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defTabSz="457200">
              <a:lnSpc>
                <a:spcPct val="80000"/>
              </a:lnSpc>
              <a:defRPr sz="4800">
                <a:latin typeface="Helvetica"/>
                <a:ea typeface="Helvetica"/>
                <a:cs typeface="Helvetica"/>
                <a:sym typeface="Helvetica"/>
              </a:defRPr>
            </a:lvl1pPr>
          </a:lstStyle>
          <a:p>
            <a:r>
              <a:t>Sorghum, Millet, Wheat, Corn and Vegetables.</a:t>
            </a:r>
          </a:p>
        </p:txBody>
      </p:sp>
      <p:sp>
        <p:nvSpPr>
          <p:cNvPr id="335" name="Consume DXN alkaline food like RG/GL, Spica Tea, Lingzhi Coffee, Spirulina &amp; Morinzhi"/>
          <p:cNvSpPr/>
          <p:nvPr/>
        </p:nvSpPr>
        <p:spPr>
          <a:xfrm>
            <a:off x="6249533" y="7716333"/>
            <a:ext cx="11884934" cy="108458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defTabSz="457200">
              <a:lnSpc>
                <a:spcPct val="80000"/>
              </a:lnSpc>
              <a:defRPr sz="3600">
                <a:latin typeface="Helvetica"/>
                <a:ea typeface="Helvetica"/>
                <a:cs typeface="Helvetica"/>
                <a:sym typeface="Helvetica"/>
              </a:defRPr>
            </a:lvl1pPr>
          </a:lstStyle>
          <a:p>
            <a:r>
              <a:t>Consume DXN alkaline food like RG/GL, Spica Tea, Lingzhi Coffee, Spirulina &amp; Morinzhi</a:t>
            </a:r>
          </a:p>
        </p:txBody>
      </p:sp>
      <p:pic>
        <p:nvPicPr>
          <p:cNvPr id="336" name="DXN-02.png" descr="DXN-02.png"/>
          <p:cNvPicPr>
            <a:picLocks noChangeAspect="1"/>
          </p:cNvPicPr>
          <p:nvPr/>
        </p:nvPicPr>
        <p:blipFill>
          <a:blip r:embed="rId6">
            <a:extLst/>
          </a:blip>
          <a:stretch>
            <a:fillRect/>
          </a:stretch>
        </p:blipFill>
        <p:spPr>
          <a:xfrm>
            <a:off x="949964" y="10972772"/>
            <a:ext cx="2468362" cy="2384360"/>
          </a:xfrm>
          <a:prstGeom prst="rect">
            <a:avLst/>
          </a:prstGeom>
          <a:ln w="12700">
            <a:miter lim="400000"/>
          </a:ln>
        </p:spPr>
      </p:pic>
      <p:grpSp>
        <p:nvGrpSpPr>
          <p:cNvPr id="343" name="Grupo"/>
          <p:cNvGrpSpPr/>
          <p:nvPr/>
        </p:nvGrpSpPr>
        <p:grpSpPr>
          <a:xfrm>
            <a:off x="6477889" y="8886117"/>
            <a:ext cx="10319808" cy="3599144"/>
            <a:chOff x="0" y="0"/>
            <a:chExt cx="10319806" cy="3599143"/>
          </a:xfrm>
        </p:grpSpPr>
        <p:pic>
          <p:nvPicPr>
            <p:cNvPr id="337" name="morinzhi1.png" descr="morinzhi1.png"/>
            <p:cNvPicPr>
              <a:picLocks noChangeAspect="1"/>
            </p:cNvPicPr>
            <p:nvPr/>
          </p:nvPicPr>
          <p:blipFill>
            <a:blip r:embed="rId7">
              <a:extLst/>
            </a:blip>
            <a:stretch>
              <a:fillRect/>
            </a:stretch>
          </p:blipFill>
          <p:spPr>
            <a:xfrm>
              <a:off x="0" y="36017"/>
              <a:ext cx="3310167" cy="3310167"/>
            </a:xfrm>
            <a:prstGeom prst="rect">
              <a:avLst/>
            </a:prstGeom>
            <a:ln w="12700" cap="flat">
              <a:noFill/>
              <a:miter lim="400000"/>
            </a:ln>
            <a:effectLst/>
          </p:spPr>
        </p:pic>
        <p:pic>
          <p:nvPicPr>
            <p:cNvPr id="338" name="15HF003.jpg.png" descr="15HF003.jpg.png"/>
            <p:cNvPicPr>
              <a:picLocks noChangeAspect="1"/>
            </p:cNvPicPr>
            <p:nvPr/>
          </p:nvPicPr>
          <p:blipFill>
            <a:blip r:embed="rId8">
              <a:extLst/>
            </a:blip>
            <a:stretch>
              <a:fillRect/>
            </a:stretch>
          </p:blipFill>
          <p:spPr>
            <a:xfrm>
              <a:off x="2402146" y="0"/>
              <a:ext cx="3478244" cy="3478243"/>
            </a:xfrm>
            <a:prstGeom prst="rect">
              <a:avLst/>
            </a:prstGeom>
            <a:ln w="12700" cap="flat">
              <a:noFill/>
              <a:miter lim="400000"/>
            </a:ln>
            <a:effectLst>
              <a:outerShdw blurRad="317500" dist="143692" dir="4874446" rotWithShape="0">
                <a:srgbClr val="000000">
                  <a:alpha val="50000"/>
                </a:srgbClr>
              </a:outerShdw>
            </a:effectLst>
          </p:spPr>
        </p:pic>
        <p:pic>
          <p:nvPicPr>
            <p:cNvPr id="339" name="15HF034.png" descr="15HF034.png"/>
            <p:cNvPicPr>
              <a:picLocks noChangeAspect="1"/>
            </p:cNvPicPr>
            <p:nvPr/>
          </p:nvPicPr>
          <p:blipFill>
            <a:blip r:embed="rId9">
              <a:extLst/>
            </a:blip>
            <a:stretch>
              <a:fillRect/>
            </a:stretch>
          </p:blipFill>
          <p:spPr>
            <a:xfrm>
              <a:off x="3843343" y="227878"/>
              <a:ext cx="3371266" cy="3371266"/>
            </a:xfrm>
            <a:prstGeom prst="rect">
              <a:avLst/>
            </a:prstGeom>
            <a:ln w="12700" cap="flat">
              <a:noFill/>
              <a:miter lim="400000"/>
            </a:ln>
            <a:effectLst>
              <a:outerShdw blurRad="317500" dist="143692" dir="4874446" rotWithShape="0">
                <a:srgbClr val="000000">
                  <a:alpha val="50000"/>
                </a:srgbClr>
              </a:outerShdw>
            </a:effectLst>
          </p:spPr>
        </p:pic>
        <p:pic>
          <p:nvPicPr>
            <p:cNvPr id="340" name="spirulina.png" descr="spirulina.png"/>
            <p:cNvPicPr>
              <a:picLocks noChangeAspect="1"/>
            </p:cNvPicPr>
            <p:nvPr/>
          </p:nvPicPr>
          <p:blipFill>
            <a:blip r:embed="rId10">
              <a:extLst/>
            </a:blip>
            <a:stretch>
              <a:fillRect/>
            </a:stretch>
          </p:blipFill>
          <p:spPr>
            <a:xfrm>
              <a:off x="1474812" y="698741"/>
              <a:ext cx="2687755" cy="2687756"/>
            </a:xfrm>
            <a:prstGeom prst="rect">
              <a:avLst/>
            </a:prstGeom>
            <a:ln w="12700" cap="flat">
              <a:noFill/>
              <a:miter lim="400000"/>
            </a:ln>
            <a:effectLst>
              <a:outerShdw blurRad="317500" dist="143692" dir="4874446" rotWithShape="0">
                <a:srgbClr val="000000">
                  <a:alpha val="50000"/>
                </a:srgbClr>
              </a:outerShdw>
            </a:effectLst>
          </p:spPr>
        </p:pic>
        <p:pic>
          <p:nvPicPr>
            <p:cNvPr id="341" name="lingzhicoffee1.png" descr="lingzhicoffee1.png"/>
            <p:cNvPicPr>
              <a:picLocks noChangeAspect="1"/>
            </p:cNvPicPr>
            <p:nvPr/>
          </p:nvPicPr>
          <p:blipFill>
            <a:blip r:embed="rId11">
              <a:extLst/>
            </a:blip>
            <a:stretch>
              <a:fillRect/>
            </a:stretch>
          </p:blipFill>
          <p:spPr>
            <a:xfrm>
              <a:off x="6948541" y="227878"/>
              <a:ext cx="3371266" cy="3371266"/>
            </a:xfrm>
            <a:prstGeom prst="rect">
              <a:avLst/>
            </a:prstGeom>
            <a:ln w="12700" cap="flat">
              <a:noFill/>
              <a:miter lim="400000"/>
            </a:ln>
            <a:effectLst/>
          </p:spPr>
        </p:pic>
        <p:pic>
          <p:nvPicPr>
            <p:cNvPr id="342" name="spicatea1.png" descr="spicatea1.png"/>
            <p:cNvPicPr>
              <a:picLocks noChangeAspect="1"/>
            </p:cNvPicPr>
            <p:nvPr/>
          </p:nvPicPr>
          <p:blipFill>
            <a:blip r:embed="rId12">
              <a:extLst/>
            </a:blip>
            <a:stretch>
              <a:fillRect/>
            </a:stretch>
          </p:blipFill>
          <p:spPr>
            <a:xfrm>
              <a:off x="5379930" y="227878"/>
              <a:ext cx="3371266" cy="3371266"/>
            </a:xfrm>
            <a:prstGeom prst="rect">
              <a:avLst/>
            </a:prstGeom>
            <a:ln w="12700" cap="flat">
              <a:noFill/>
              <a:miter lim="400000"/>
            </a:ln>
            <a:effectLst/>
          </p:spPr>
        </p:pic>
      </p:grpSp>
      <p:sp>
        <p:nvSpPr>
          <p:cNvPr id="344" name="Food and dietary supplement products sold by Daxen are intended to contribute to the daily diet and overall health and are not intended for use in the prevention, treatment, mitigation, or cure of any disease or health related condition.  Consult an appropriately licensed health care practitioner for a medical history evaluation, diagnosis, treatment, and health recommendations."/>
          <p:cNvSpPr/>
          <p:nvPr/>
        </p:nvSpPr>
        <p:spPr>
          <a:xfrm>
            <a:off x="4668841" y="12401011"/>
            <a:ext cx="12051250" cy="105156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nSpc>
                <a:spcPct val="80000"/>
              </a:lnSpc>
              <a:spcBef>
                <a:spcPts val="5900"/>
              </a:spcBef>
              <a:defRPr sz="1800"/>
            </a:lvl1pPr>
          </a:lstStyle>
          <a:p>
            <a:r>
              <a:t>Food and dietary supplement products sold by Daxen are intended to contribute to the daily diet and overall health and are not intended for use in the prevention, treatment, mitigation, or cure of any disease or health related condition.  Consult an appropriately licensed health care practitioner for a medical history evaluation, diagnosis, treatment, and health recommendations.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 name="Grupo"/>
          <p:cNvGrpSpPr/>
          <p:nvPr/>
        </p:nvGrpSpPr>
        <p:grpSpPr>
          <a:xfrm>
            <a:off x="-631249" y="7893586"/>
            <a:ext cx="28472356" cy="5986188"/>
            <a:chOff x="0" y="0"/>
            <a:chExt cx="28472354" cy="5986186"/>
          </a:xfrm>
        </p:grpSpPr>
        <p:sp>
          <p:nvSpPr>
            <p:cNvPr id="346" name="Figura"/>
            <p:cNvSpPr/>
            <p:nvPr/>
          </p:nvSpPr>
          <p:spPr>
            <a:xfrm>
              <a:off x="0" y="0"/>
              <a:ext cx="27522761" cy="5981744"/>
            </a:xfrm>
            <a:custGeom>
              <a:avLst/>
              <a:gdLst/>
              <a:ahLst/>
              <a:cxnLst>
                <a:cxn ang="0">
                  <a:pos x="wd2" y="hd2"/>
                </a:cxn>
                <a:cxn ang="5400000">
                  <a:pos x="wd2" y="hd2"/>
                </a:cxn>
                <a:cxn ang="10800000">
                  <a:pos x="wd2" y="hd2"/>
                </a:cxn>
                <a:cxn ang="16200000">
                  <a:pos x="wd2" y="hd2"/>
                </a:cxn>
              </a:cxnLst>
              <a:rect l="0" t="0" r="r" b="b"/>
              <a:pathLst>
                <a:path w="21600" h="21600" extrusionOk="0">
                  <a:moveTo>
                    <a:pt x="11974" y="9767"/>
                  </a:moveTo>
                  <a:cubicBezTo>
                    <a:pt x="15368" y="9177"/>
                    <a:pt x="18722" y="13300"/>
                    <a:pt x="21600" y="21600"/>
                  </a:cubicBezTo>
                  <a:lnTo>
                    <a:pt x="0" y="21600"/>
                  </a:lnTo>
                  <a:lnTo>
                    <a:pt x="0" y="0"/>
                  </a:lnTo>
                  <a:cubicBezTo>
                    <a:pt x="2906" y="7498"/>
                    <a:pt x="6208" y="11122"/>
                    <a:pt x="9536" y="10482"/>
                  </a:cubicBezTo>
                  <a:cubicBezTo>
                    <a:pt x="10350" y="10326"/>
                    <a:pt x="11160" y="9909"/>
                    <a:pt x="11974" y="9767"/>
                  </a:cubicBezTo>
                  <a:close/>
                </a:path>
              </a:pathLst>
            </a:custGeom>
            <a:solidFill>
              <a:srgbClr val="212121">
                <a:alpha val="48318"/>
              </a:srgbClr>
            </a:solidFill>
            <a:ln w="12700" cap="flat">
              <a:noFill/>
              <a:miter lim="400000"/>
            </a:ln>
            <a:effectLst>
              <a:outerShdw blurRad="215900" dist="117245" dir="17693598" rotWithShape="0">
                <a:srgbClr val="000000">
                  <a:alpha val="50000"/>
                </a:srgbClr>
              </a:outerShdw>
            </a:effectLst>
          </p:spPr>
          <p:txBody>
            <a:bodyPr wrap="square" lIns="50800" tIns="50800" rIns="50800" bIns="50800" numCol="1" anchor="ctr">
              <a:noAutofit/>
            </a:bodyPr>
            <a:lstStyle/>
            <a:p>
              <a:pPr>
                <a:defRPr sz="3600"/>
              </a:pPr>
              <a:endParaRPr/>
            </a:p>
          </p:txBody>
        </p:sp>
        <p:sp>
          <p:nvSpPr>
            <p:cNvPr id="347" name="Figura"/>
            <p:cNvSpPr/>
            <p:nvPr/>
          </p:nvSpPr>
          <p:spPr>
            <a:xfrm>
              <a:off x="135268" y="1099566"/>
              <a:ext cx="28337087" cy="4886621"/>
            </a:xfrm>
            <a:custGeom>
              <a:avLst/>
              <a:gdLst/>
              <a:ahLst/>
              <a:cxnLst>
                <a:cxn ang="0">
                  <a:pos x="wd2" y="hd2"/>
                </a:cxn>
                <a:cxn ang="5400000">
                  <a:pos x="wd2" y="hd2"/>
                </a:cxn>
                <a:cxn ang="10800000">
                  <a:pos x="wd2" y="hd2"/>
                </a:cxn>
                <a:cxn ang="16200000">
                  <a:pos x="wd2" y="hd2"/>
                </a:cxn>
              </a:cxnLst>
              <a:rect l="0" t="0" r="r" b="b"/>
              <a:pathLst>
                <a:path w="21600" h="21600" extrusionOk="0">
                  <a:moveTo>
                    <a:pt x="19995" y="13224"/>
                  </a:moveTo>
                  <a:cubicBezTo>
                    <a:pt x="20619" y="15380"/>
                    <a:pt x="21166" y="18216"/>
                    <a:pt x="21600" y="21600"/>
                  </a:cubicBezTo>
                  <a:lnTo>
                    <a:pt x="0" y="21437"/>
                  </a:lnTo>
                  <a:lnTo>
                    <a:pt x="0" y="0"/>
                  </a:lnTo>
                  <a:cubicBezTo>
                    <a:pt x="2996" y="10221"/>
                    <a:pt x="6404" y="14529"/>
                    <a:pt x="9826" y="12511"/>
                  </a:cubicBezTo>
                  <a:cubicBezTo>
                    <a:pt x="13269" y="10481"/>
                    <a:pt x="16863" y="2422"/>
                    <a:pt x="19995" y="13224"/>
                  </a:cubicBezTo>
                  <a:close/>
                </a:path>
              </a:pathLst>
            </a:custGeom>
            <a:solidFill>
              <a:srgbClr val="941100">
                <a:alpha val="48318"/>
              </a:srgbClr>
            </a:solidFill>
            <a:ln w="12700" cap="flat">
              <a:noFill/>
              <a:miter lim="400000"/>
            </a:ln>
            <a:effectLst>
              <a:outerShdw blurRad="139700" dist="117245" dir="17693598" rotWithShape="0">
                <a:srgbClr val="000000">
                  <a:alpha val="32384"/>
                </a:srgbClr>
              </a:outerShdw>
            </a:effectLst>
          </p:spPr>
          <p:txBody>
            <a:bodyPr wrap="square" lIns="50800" tIns="50800" rIns="50800" bIns="50800" numCol="1" anchor="ctr">
              <a:noAutofit/>
            </a:bodyPr>
            <a:lstStyle/>
            <a:p>
              <a:pPr>
                <a:defRPr sz="3600"/>
              </a:pPr>
              <a:endParaRPr/>
            </a:p>
          </p:txBody>
        </p:sp>
      </p:grpSp>
      <p:sp>
        <p:nvSpPr>
          <p:cNvPr id="349" name="Ganotherapy"/>
          <p:cNvSpPr/>
          <p:nvPr/>
        </p:nvSpPr>
        <p:spPr>
          <a:xfrm>
            <a:off x="17970606" y="11858378"/>
            <a:ext cx="3671927" cy="838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4800"/>
            </a:lvl1pPr>
          </a:lstStyle>
          <a:p>
            <a:r>
              <a:t>Ganotherapy</a:t>
            </a:r>
          </a:p>
        </p:txBody>
      </p:sp>
      <p:pic>
        <p:nvPicPr>
          <p:cNvPr id="350" name="gano.png" descr="gano.png"/>
          <p:cNvPicPr>
            <a:picLocks noChangeAspect="1"/>
          </p:cNvPicPr>
          <p:nvPr/>
        </p:nvPicPr>
        <p:blipFill>
          <a:blip r:embed="rId2">
            <a:extLst/>
          </a:blip>
          <a:stretch>
            <a:fillRect/>
          </a:stretch>
        </p:blipFill>
        <p:spPr>
          <a:xfrm>
            <a:off x="21266275" y="10228833"/>
            <a:ext cx="2487996" cy="2487996"/>
          </a:xfrm>
          <a:prstGeom prst="rect">
            <a:avLst/>
          </a:prstGeom>
          <a:ln w="12700">
            <a:miter lim="400000"/>
          </a:ln>
        </p:spPr>
      </p:pic>
      <p:sp>
        <p:nvSpPr>
          <p:cNvPr id="351" name="ENZYME THEORY"/>
          <p:cNvSpPr/>
          <p:nvPr/>
        </p:nvSpPr>
        <p:spPr>
          <a:xfrm>
            <a:off x="7357002" y="570654"/>
            <a:ext cx="9669996" cy="10795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defTabSz="457200">
              <a:lnSpc>
                <a:spcPts val="9000"/>
              </a:lnSpc>
              <a:defRPr sz="6400" b="1">
                <a:latin typeface="Helvetica"/>
                <a:ea typeface="Helvetica"/>
                <a:cs typeface="Helvetica"/>
                <a:sym typeface="Helvetica"/>
              </a:defRPr>
            </a:lvl1pPr>
          </a:lstStyle>
          <a:p>
            <a:pPr>
              <a:defRPr b="0"/>
            </a:pPr>
            <a:r>
              <a:rPr b="1"/>
              <a:t>ENZYME THEORY</a:t>
            </a:r>
          </a:p>
        </p:txBody>
      </p:sp>
      <p:sp>
        <p:nvSpPr>
          <p:cNvPr id="352" name="Diabetes is not the Problem; the Food is"/>
          <p:cNvSpPr/>
          <p:nvPr/>
        </p:nvSpPr>
        <p:spPr>
          <a:xfrm>
            <a:off x="5271119" y="1750092"/>
            <a:ext cx="13626303"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defTabSz="457200">
              <a:defRPr sz="4800" b="1">
                <a:latin typeface="Helvetica"/>
                <a:ea typeface="Helvetica"/>
                <a:cs typeface="Helvetica"/>
                <a:sym typeface="Helvetica"/>
              </a:defRPr>
            </a:lvl1pPr>
          </a:lstStyle>
          <a:p>
            <a:r>
              <a:t>Diabetes is not the Problem; the Food is</a:t>
            </a:r>
          </a:p>
        </p:txBody>
      </p:sp>
      <p:sp>
        <p:nvSpPr>
          <p:cNvPr id="353" name="Diabetes Problem"/>
          <p:cNvSpPr/>
          <p:nvPr/>
        </p:nvSpPr>
        <p:spPr>
          <a:xfrm>
            <a:off x="5672725" y="2918905"/>
            <a:ext cx="5382928"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r" defTabSz="457200">
              <a:defRPr sz="4800" b="1">
                <a:latin typeface="Helvetica"/>
                <a:ea typeface="Helvetica"/>
                <a:cs typeface="Helvetica"/>
                <a:sym typeface="Helvetica"/>
              </a:defRPr>
            </a:lvl1pPr>
          </a:lstStyle>
          <a:p>
            <a:r>
              <a:t>Diabetes Problem</a:t>
            </a:r>
          </a:p>
        </p:txBody>
      </p:sp>
      <p:sp>
        <p:nvSpPr>
          <p:cNvPr id="354" name="is caused by"/>
          <p:cNvSpPr/>
          <p:nvPr/>
        </p:nvSpPr>
        <p:spPr>
          <a:xfrm>
            <a:off x="7334591" y="3457874"/>
            <a:ext cx="3671926"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r" defTabSz="457200">
              <a:defRPr sz="4800">
                <a:latin typeface="Helvetica"/>
                <a:ea typeface="Helvetica"/>
                <a:cs typeface="Helvetica"/>
                <a:sym typeface="Helvetica"/>
              </a:defRPr>
            </a:lvl1pPr>
          </a:lstStyle>
          <a:p>
            <a:r>
              <a:t>is caused by</a:t>
            </a:r>
          </a:p>
        </p:txBody>
      </p:sp>
      <p:sp>
        <p:nvSpPr>
          <p:cNvPr id="355" name="Pancreas Problem"/>
          <p:cNvSpPr/>
          <p:nvPr/>
        </p:nvSpPr>
        <p:spPr>
          <a:xfrm>
            <a:off x="5479850" y="4347133"/>
            <a:ext cx="5575803"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r" defTabSz="457200">
              <a:defRPr sz="4800" b="1">
                <a:latin typeface="Helvetica"/>
                <a:ea typeface="Helvetica"/>
                <a:cs typeface="Helvetica"/>
                <a:sym typeface="Helvetica"/>
              </a:defRPr>
            </a:lvl1pPr>
          </a:lstStyle>
          <a:p>
            <a:r>
              <a:t>Pancreas Problem</a:t>
            </a:r>
          </a:p>
        </p:txBody>
      </p:sp>
      <p:sp>
        <p:nvSpPr>
          <p:cNvPr id="356" name="is caused by"/>
          <p:cNvSpPr/>
          <p:nvPr/>
        </p:nvSpPr>
        <p:spPr>
          <a:xfrm>
            <a:off x="7334591" y="4886102"/>
            <a:ext cx="3671926"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r" defTabSz="457200">
              <a:defRPr sz="4800">
                <a:latin typeface="Helvetica"/>
                <a:ea typeface="Helvetica"/>
                <a:cs typeface="Helvetica"/>
                <a:sym typeface="Helvetica"/>
              </a:defRPr>
            </a:lvl1pPr>
          </a:lstStyle>
          <a:p>
            <a:r>
              <a:t>is caused by</a:t>
            </a:r>
          </a:p>
        </p:txBody>
      </p:sp>
      <p:sp>
        <p:nvSpPr>
          <p:cNvPr id="357" name="Digestive Problem"/>
          <p:cNvSpPr/>
          <p:nvPr/>
        </p:nvSpPr>
        <p:spPr>
          <a:xfrm>
            <a:off x="5479850" y="5883665"/>
            <a:ext cx="5575803"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r" defTabSz="457200">
              <a:defRPr sz="4800" b="1">
                <a:latin typeface="Helvetica"/>
                <a:ea typeface="Helvetica"/>
                <a:cs typeface="Helvetica"/>
                <a:sym typeface="Helvetica"/>
              </a:defRPr>
            </a:lvl1pPr>
          </a:lstStyle>
          <a:p>
            <a:r>
              <a:t>Digestive Problem</a:t>
            </a:r>
          </a:p>
        </p:txBody>
      </p:sp>
      <p:sp>
        <p:nvSpPr>
          <p:cNvPr id="358" name="is caused by"/>
          <p:cNvSpPr/>
          <p:nvPr/>
        </p:nvSpPr>
        <p:spPr>
          <a:xfrm>
            <a:off x="7334591" y="6422635"/>
            <a:ext cx="3671926"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r" defTabSz="457200">
              <a:defRPr sz="4800">
                <a:latin typeface="Helvetica"/>
                <a:ea typeface="Helvetica"/>
                <a:cs typeface="Helvetica"/>
                <a:sym typeface="Helvetica"/>
              </a:defRPr>
            </a:lvl1pPr>
          </a:lstStyle>
          <a:p>
            <a:r>
              <a:t>is caused by</a:t>
            </a:r>
          </a:p>
        </p:txBody>
      </p:sp>
      <p:sp>
        <p:nvSpPr>
          <p:cNvPr id="359" name="Food Problem"/>
          <p:cNvSpPr/>
          <p:nvPr/>
        </p:nvSpPr>
        <p:spPr>
          <a:xfrm>
            <a:off x="6734406" y="7337674"/>
            <a:ext cx="4321247"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r" defTabSz="457200">
              <a:defRPr sz="4800" b="1">
                <a:latin typeface="Helvetica"/>
                <a:ea typeface="Helvetica"/>
                <a:cs typeface="Helvetica"/>
                <a:sym typeface="Helvetica"/>
              </a:defRPr>
            </a:lvl1pPr>
          </a:lstStyle>
          <a:p>
            <a:r>
              <a:t>Food Problem</a:t>
            </a:r>
          </a:p>
        </p:txBody>
      </p:sp>
      <p:sp>
        <p:nvSpPr>
          <p:cNvPr id="360" name="is caused by"/>
          <p:cNvSpPr/>
          <p:nvPr/>
        </p:nvSpPr>
        <p:spPr>
          <a:xfrm>
            <a:off x="7334591" y="7876644"/>
            <a:ext cx="3671926"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r" defTabSz="457200">
              <a:defRPr sz="4800">
                <a:latin typeface="Helvetica"/>
                <a:ea typeface="Helvetica"/>
                <a:cs typeface="Helvetica"/>
                <a:sym typeface="Helvetica"/>
              </a:defRPr>
            </a:lvl1pPr>
          </a:lstStyle>
          <a:p>
            <a:r>
              <a:t>is caused by</a:t>
            </a:r>
          </a:p>
        </p:txBody>
      </p:sp>
      <p:sp>
        <p:nvSpPr>
          <p:cNvPr id="361" name="Lack of Enzyme"/>
          <p:cNvSpPr/>
          <p:nvPr/>
        </p:nvSpPr>
        <p:spPr>
          <a:xfrm>
            <a:off x="2959737" y="8791683"/>
            <a:ext cx="8095916" cy="1193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r" defTabSz="457200">
              <a:defRPr sz="7200" b="1">
                <a:latin typeface="Helvetica"/>
                <a:ea typeface="Helvetica"/>
                <a:cs typeface="Helvetica"/>
                <a:sym typeface="Helvetica"/>
              </a:defRPr>
            </a:lvl1pPr>
          </a:lstStyle>
          <a:p>
            <a:r>
              <a:t>Lack of Enzyme</a:t>
            </a:r>
          </a:p>
        </p:txBody>
      </p:sp>
      <p:sp>
        <p:nvSpPr>
          <p:cNvPr id="362" name="Consume:…"/>
          <p:cNvSpPr/>
          <p:nvPr/>
        </p:nvSpPr>
        <p:spPr>
          <a:xfrm>
            <a:off x="12073706" y="7293063"/>
            <a:ext cx="9669997" cy="264414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defTabSz="457200">
              <a:lnSpc>
                <a:spcPct val="80000"/>
              </a:lnSpc>
              <a:defRPr sz="6400" b="1">
                <a:latin typeface="Helvetica"/>
                <a:ea typeface="Helvetica"/>
                <a:cs typeface="Helvetica"/>
                <a:sym typeface="Helvetica"/>
              </a:defRPr>
            </a:pPr>
            <a:r>
              <a:t>Consume:</a:t>
            </a:r>
          </a:p>
          <a:p>
            <a:pPr defTabSz="457200">
              <a:lnSpc>
                <a:spcPct val="80000"/>
              </a:lnSpc>
              <a:defRPr sz="6400" b="1">
                <a:latin typeface="Helvetica"/>
                <a:ea typeface="Helvetica"/>
                <a:cs typeface="Helvetica"/>
                <a:sym typeface="Helvetica"/>
              </a:defRPr>
            </a:pPr>
            <a:r>
              <a:t> </a:t>
            </a:r>
            <a:r>
              <a:rPr b="0"/>
              <a:t>RG/GL, Spirulina, Morinzyme and Cordypine</a:t>
            </a:r>
          </a:p>
        </p:txBody>
      </p:sp>
      <p:grpSp>
        <p:nvGrpSpPr>
          <p:cNvPr id="368" name="Grupo"/>
          <p:cNvGrpSpPr/>
          <p:nvPr/>
        </p:nvGrpSpPr>
        <p:grpSpPr>
          <a:xfrm>
            <a:off x="10675785" y="2430219"/>
            <a:ext cx="11684171" cy="5607477"/>
            <a:chOff x="-3007753" y="-491931"/>
            <a:chExt cx="11684170" cy="5607475"/>
          </a:xfrm>
        </p:grpSpPr>
        <p:pic>
          <p:nvPicPr>
            <p:cNvPr id="363" name="15HF003.jpg.png" descr="15HF003.jpg.png"/>
            <p:cNvPicPr>
              <a:picLocks noChangeAspect="1"/>
            </p:cNvPicPr>
            <p:nvPr/>
          </p:nvPicPr>
          <p:blipFill>
            <a:blip r:embed="rId3">
              <a:extLst/>
            </a:blip>
            <a:stretch>
              <a:fillRect/>
            </a:stretch>
          </p:blipFill>
          <p:spPr>
            <a:xfrm>
              <a:off x="124999" y="-491932"/>
              <a:ext cx="5050307" cy="5050306"/>
            </a:xfrm>
            <a:prstGeom prst="rect">
              <a:avLst/>
            </a:prstGeom>
            <a:ln w="12700" cap="flat">
              <a:noFill/>
              <a:miter lim="400000"/>
            </a:ln>
            <a:effectLst>
              <a:outerShdw blurRad="317500" dist="143692" dir="4874446" rotWithShape="0">
                <a:srgbClr val="000000">
                  <a:alpha val="50000"/>
                </a:srgbClr>
              </a:outerShdw>
            </a:effectLst>
          </p:spPr>
        </p:pic>
        <p:pic>
          <p:nvPicPr>
            <p:cNvPr id="364" name="15HF034.png" descr="15HF034.png"/>
            <p:cNvPicPr>
              <a:picLocks noChangeAspect="1"/>
            </p:cNvPicPr>
            <p:nvPr/>
          </p:nvPicPr>
          <p:blipFill>
            <a:blip r:embed="rId4">
              <a:extLst/>
            </a:blip>
            <a:stretch>
              <a:fillRect/>
            </a:stretch>
          </p:blipFill>
          <p:spPr>
            <a:xfrm>
              <a:off x="2263282" y="49190"/>
              <a:ext cx="4538980" cy="4538980"/>
            </a:xfrm>
            <a:prstGeom prst="rect">
              <a:avLst/>
            </a:prstGeom>
            <a:ln w="12700" cap="flat">
              <a:noFill/>
              <a:miter lim="400000"/>
            </a:ln>
            <a:effectLst>
              <a:outerShdw blurRad="317500" dist="143692" dir="4874446" rotWithShape="0">
                <a:srgbClr val="000000">
                  <a:alpha val="50000"/>
                </a:srgbClr>
              </a:outerShdw>
            </a:effectLst>
          </p:spPr>
        </p:pic>
        <p:pic>
          <p:nvPicPr>
            <p:cNvPr id="365" name="spirulina.png" descr="spirulina.png"/>
            <p:cNvPicPr>
              <a:picLocks noChangeAspect="1"/>
            </p:cNvPicPr>
            <p:nvPr/>
          </p:nvPicPr>
          <p:blipFill>
            <a:blip r:embed="rId5">
              <a:extLst/>
            </a:blip>
            <a:stretch>
              <a:fillRect/>
            </a:stretch>
          </p:blipFill>
          <p:spPr>
            <a:xfrm>
              <a:off x="-1123539" y="816129"/>
              <a:ext cx="3880200" cy="3880199"/>
            </a:xfrm>
            <a:prstGeom prst="rect">
              <a:avLst/>
            </a:prstGeom>
            <a:ln w="12700" cap="flat">
              <a:noFill/>
              <a:miter lim="400000"/>
            </a:ln>
            <a:effectLst>
              <a:outerShdw blurRad="317500" dist="143692" dir="4874446" rotWithShape="0">
                <a:srgbClr val="000000">
                  <a:alpha val="50000"/>
                </a:srgbClr>
              </a:outerShdw>
            </a:effectLst>
          </p:spPr>
        </p:pic>
        <p:pic>
          <p:nvPicPr>
            <p:cNvPr id="366" name="morinzyme1.png" descr="morinzyme1.png"/>
            <p:cNvPicPr>
              <a:picLocks noChangeAspect="1"/>
            </p:cNvPicPr>
            <p:nvPr/>
          </p:nvPicPr>
          <p:blipFill>
            <a:blip r:embed="rId6">
              <a:extLst/>
            </a:blip>
            <a:stretch>
              <a:fillRect/>
            </a:stretch>
          </p:blipFill>
          <p:spPr>
            <a:xfrm>
              <a:off x="-3007754" y="681049"/>
              <a:ext cx="4434497" cy="4434496"/>
            </a:xfrm>
            <a:prstGeom prst="rect">
              <a:avLst/>
            </a:prstGeom>
            <a:ln w="12700" cap="flat">
              <a:noFill/>
              <a:miter lim="400000"/>
            </a:ln>
            <a:effectLst>
              <a:outerShdw blurRad="317500" dist="143692" dir="4874446" rotWithShape="0">
                <a:srgbClr val="000000">
                  <a:alpha val="50000"/>
                </a:srgbClr>
              </a:outerShdw>
            </a:effectLst>
          </p:spPr>
        </p:pic>
        <p:pic>
          <p:nvPicPr>
            <p:cNvPr id="367" name="cordypine1.png" descr="cordypine1.png"/>
            <p:cNvPicPr>
              <a:picLocks noChangeAspect="1"/>
            </p:cNvPicPr>
            <p:nvPr/>
          </p:nvPicPr>
          <p:blipFill>
            <a:blip r:embed="rId7">
              <a:extLst/>
            </a:blip>
            <a:stretch>
              <a:fillRect/>
            </a:stretch>
          </p:blipFill>
          <p:spPr>
            <a:xfrm>
              <a:off x="3957784" y="311340"/>
              <a:ext cx="4718634" cy="4718633"/>
            </a:xfrm>
            <a:prstGeom prst="rect">
              <a:avLst/>
            </a:prstGeom>
            <a:ln w="12700" cap="flat">
              <a:noFill/>
              <a:miter lim="400000"/>
            </a:ln>
            <a:effectLst>
              <a:outerShdw blurRad="317500" dist="143692" dir="4874446" rotWithShape="0">
                <a:srgbClr val="000000">
                  <a:alpha val="50000"/>
                </a:srgbClr>
              </a:outerShdw>
            </a:effectLst>
          </p:spPr>
        </p:pic>
      </p:grpSp>
      <p:pic>
        <p:nvPicPr>
          <p:cNvPr id="369" name="DXN-02.png" descr="DXN-02.png"/>
          <p:cNvPicPr>
            <a:picLocks noChangeAspect="1"/>
          </p:cNvPicPr>
          <p:nvPr/>
        </p:nvPicPr>
        <p:blipFill>
          <a:blip r:embed="rId8">
            <a:extLst/>
          </a:blip>
          <a:stretch>
            <a:fillRect/>
          </a:stretch>
        </p:blipFill>
        <p:spPr>
          <a:xfrm>
            <a:off x="949964" y="10972772"/>
            <a:ext cx="2468362" cy="2384360"/>
          </a:xfrm>
          <a:prstGeom prst="rect">
            <a:avLst/>
          </a:prstGeom>
          <a:ln w="12700">
            <a:miter lim="400000"/>
          </a:ln>
        </p:spPr>
      </p:pic>
      <p:sp>
        <p:nvSpPr>
          <p:cNvPr id="370" name="Food and dietary supplement products sold by Daxen are intended to contribute to the daily diet and overall health and are not intended for use in the prevention, treatment, mitigation, or cure of any disease or health related condition.  Consult an appropriately licensed health care practitioner for a medical history evaluation, diagnosis, treatment, and health recommendations."/>
          <p:cNvSpPr/>
          <p:nvPr/>
        </p:nvSpPr>
        <p:spPr>
          <a:xfrm>
            <a:off x="4668841" y="12261311"/>
            <a:ext cx="12051250" cy="105156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nSpc>
                <a:spcPct val="80000"/>
              </a:lnSpc>
              <a:spcBef>
                <a:spcPts val="5900"/>
              </a:spcBef>
              <a:defRPr sz="1800"/>
            </a:lvl1pPr>
          </a:lstStyle>
          <a:p>
            <a:r>
              <a:t>Food and dietary supplement products sold by Daxen are intended to contribute to the daily diet and overall health and are not intended for use in the prevention, treatment, mitigation, or cure of any disease or health related condition.  Consult an appropriately licensed health care practitioner for a medical history evaluation, diagnosis, treatment, and health recommendations.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4" name="Grupo"/>
          <p:cNvGrpSpPr/>
          <p:nvPr/>
        </p:nvGrpSpPr>
        <p:grpSpPr>
          <a:xfrm>
            <a:off x="-631249" y="7893586"/>
            <a:ext cx="28472356" cy="5986188"/>
            <a:chOff x="0" y="0"/>
            <a:chExt cx="28472354" cy="5986186"/>
          </a:xfrm>
        </p:grpSpPr>
        <p:sp>
          <p:nvSpPr>
            <p:cNvPr id="372" name="Figura"/>
            <p:cNvSpPr/>
            <p:nvPr/>
          </p:nvSpPr>
          <p:spPr>
            <a:xfrm>
              <a:off x="0" y="0"/>
              <a:ext cx="27522761" cy="5981744"/>
            </a:xfrm>
            <a:custGeom>
              <a:avLst/>
              <a:gdLst/>
              <a:ahLst/>
              <a:cxnLst>
                <a:cxn ang="0">
                  <a:pos x="wd2" y="hd2"/>
                </a:cxn>
                <a:cxn ang="5400000">
                  <a:pos x="wd2" y="hd2"/>
                </a:cxn>
                <a:cxn ang="10800000">
                  <a:pos x="wd2" y="hd2"/>
                </a:cxn>
                <a:cxn ang="16200000">
                  <a:pos x="wd2" y="hd2"/>
                </a:cxn>
              </a:cxnLst>
              <a:rect l="0" t="0" r="r" b="b"/>
              <a:pathLst>
                <a:path w="21600" h="21600" extrusionOk="0">
                  <a:moveTo>
                    <a:pt x="11974" y="9767"/>
                  </a:moveTo>
                  <a:cubicBezTo>
                    <a:pt x="15368" y="9177"/>
                    <a:pt x="18722" y="13300"/>
                    <a:pt x="21600" y="21600"/>
                  </a:cubicBezTo>
                  <a:lnTo>
                    <a:pt x="0" y="21600"/>
                  </a:lnTo>
                  <a:lnTo>
                    <a:pt x="0" y="0"/>
                  </a:lnTo>
                  <a:cubicBezTo>
                    <a:pt x="2906" y="7498"/>
                    <a:pt x="6208" y="11122"/>
                    <a:pt x="9536" y="10482"/>
                  </a:cubicBezTo>
                  <a:cubicBezTo>
                    <a:pt x="10350" y="10326"/>
                    <a:pt x="11160" y="9909"/>
                    <a:pt x="11974" y="9767"/>
                  </a:cubicBezTo>
                  <a:close/>
                </a:path>
              </a:pathLst>
            </a:custGeom>
            <a:solidFill>
              <a:srgbClr val="212121">
                <a:alpha val="45301"/>
              </a:srgbClr>
            </a:solidFill>
            <a:ln w="12700" cap="flat">
              <a:noFill/>
              <a:miter lim="400000"/>
            </a:ln>
            <a:effectLst>
              <a:outerShdw blurRad="215900" dist="117245" dir="17693598" rotWithShape="0">
                <a:srgbClr val="000000">
                  <a:alpha val="50000"/>
                </a:srgbClr>
              </a:outerShdw>
            </a:effectLst>
          </p:spPr>
          <p:txBody>
            <a:bodyPr wrap="square" lIns="50800" tIns="50800" rIns="50800" bIns="50800" numCol="1" anchor="ctr">
              <a:noAutofit/>
            </a:bodyPr>
            <a:lstStyle/>
            <a:p>
              <a:pPr>
                <a:defRPr sz="3600"/>
              </a:pPr>
              <a:endParaRPr/>
            </a:p>
          </p:txBody>
        </p:sp>
        <p:sp>
          <p:nvSpPr>
            <p:cNvPr id="373" name="Figura"/>
            <p:cNvSpPr/>
            <p:nvPr/>
          </p:nvSpPr>
          <p:spPr>
            <a:xfrm>
              <a:off x="135268" y="1099566"/>
              <a:ext cx="28337087" cy="4886621"/>
            </a:xfrm>
            <a:custGeom>
              <a:avLst/>
              <a:gdLst/>
              <a:ahLst/>
              <a:cxnLst>
                <a:cxn ang="0">
                  <a:pos x="wd2" y="hd2"/>
                </a:cxn>
                <a:cxn ang="5400000">
                  <a:pos x="wd2" y="hd2"/>
                </a:cxn>
                <a:cxn ang="10800000">
                  <a:pos x="wd2" y="hd2"/>
                </a:cxn>
                <a:cxn ang="16200000">
                  <a:pos x="wd2" y="hd2"/>
                </a:cxn>
              </a:cxnLst>
              <a:rect l="0" t="0" r="r" b="b"/>
              <a:pathLst>
                <a:path w="21600" h="21600" extrusionOk="0">
                  <a:moveTo>
                    <a:pt x="19995" y="13224"/>
                  </a:moveTo>
                  <a:cubicBezTo>
                    <a:pt x="20619" y="15380"/>
                    <a:pt x="21166" y="18216"/>
                    <a:pt x="21600" y="21600"/>
                  </a:cubicBezTo>
                  <a:lnTo>
                    <a:pt x="0" y="21437"/>
                  </a:lnTo>
                  <a:lnTo>
                    <a:pt x="0" y="0"/>
                  </a:lnTo>
                  <a:cubicBezTo>
                    <a:pt x="2996" y="10221"/>
                    <a:pt x="6404" y="14529"/>
                    <a:pt x="9826" y="12511"/>
                  </a:cubicBezTo>
                  <a:cubicBezTo>
                    <a:pt x="13269" y="10481"/>
                    <a:pt x="16863" y="2422"/>
                    <a:pt x="19995" y="13224"/>
                  </a:cubicBezTo>
                  <a:close/>
                </a:path>
              </a:pathLst>
            </a:custGeom>
            <a:solidFill>
              <a:srgbClr val="941100">
                <a:alpha val="32219"/>
              </a:srgbClr>
            </a:solidFill>
            <a:ln w="12700" cap="flat">
              <a:noFill/>
              <a:miter lim="400000"/>
            </a:ln>
            <a:effectLst>
              <a:outerShdw blurRad="139700" dist="117245" dir="17693598" rotWithShape="0">
                <a:srgbClr val="000000">
                  <a:alpha val="32384"/>
                </a:srgbClr>
              </a:outerShdw>
            </a:effectLst>
          </p:spPr>
          <p:txBody>
            <a:bodyPr wrap="square" lIns="50800" tIns="50800" rIns="50800" bIns="50800" numCol="1" anchor="ctr">
              <a:noAutofit/>
            </a:bodyPr>
            <a:lstStyle/>
            <a:p>
              <a:pPr>
                <a:defRPr sz="3600"/>
              </a:pPr>
              <a:endParaRPr/>
            </a:p>
          </p:txBody>
        </p:sp>
      </p:grpSp>
      <p:sp>
        <p:nvSpPr>
          <p:cNvPr id="375" name="Ganotherapy"/>
          <p:cNvSpPr/>
          <p:nvPr/>
        </p:nvSpPr>
        <p:spPr>
          <a:xfrm>
            <a:off x="17970606" y="11858378"/>
            <a:ext cx="3671927" cy="838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4800"/>
            </a:lvl1pPr>
          </a:lstStyle>
          <a:p>
            <a:r>
              <a:t>Ganotherapy</a:t>
            </a:r>
          </a:p>
        </p:txBody>
      </p:sp>
      <p:pic>
        <p:nvPicPr>
          <p:cNvPr id="376" name="gano.png" descr="gano.png"/>
          <p:cNvPicPr>
            <a:picLocks noChangeAspect="1"/>
          </p:cNvPicPr>
          <p:nvPr/>
        </p:nvPicPr>
        <p:blipFill>
          <a:blip r:embed="rId2">
            <a:extLst/>
          </a:blip>
          <a:stretch>
            <a:fillRect/>
          </a:stretch>
        </p:blipFill>
        <p:spPr>
          <a:xfrm>
            <a:off x="21266275" y="10228833"/>
            <a:ext cx="2487996" cy="2487996"/>
          </a:xfrm>
          <a:prstGeom prst="rect">
            <a:avLst/>
          </a:prstGeom>
          <a:ln w="12700">
            <a:miter lim="400000"/>
          </a:ln>
        </p:spPr>
      </p:pic>
      <p:sp>
        <p:nvSpPr>
          <p:cNvPr id="377" name="GREEN THEORY"/>
          <p:cNvSpPr/>
          <p:nvPr/>
        </p:nvSpPr>
        <p:spPr>
          <a:xfrm>
            <a:off x="7357002" y="570654"/>
            <a:ext cx="9669996" cy="10795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defTabSz="457200">
              <a:lnSpc>
                <a:spcPts val="9000"/>
              </a:lnSpc>
              <a:defRPr sz="6400" b="1">
                <a:latin typeface="Helvetica"/>
                <a:ea typeface="Helvetica"/>
                <a:cs typeface="Helvetica"/>
                <a:sym typeface="Helvetica"/>
              </a:defRPr>
            </a:lvl1pPr>
          </a:lstStyle>
          <a:p>
            <a:pPr>
              <a:defRPr b="0"/>
            </a:pPr>
            <a:r>
              <a:rPr b="1"/>
              <a:t>GREEN THEORY</a:t>
            </a:r>
          </a:p>
        </p:txBody>
      </p:sp>
      <p:sp>
        <p:nvSpPr>
          <p:cNvPr id="378" name="SPLEEN for decomposition"/>
          <p:cNvSpPr/>
          <p:nvPr/>
        </p:nvSpPr>
        <p:spPr>
          <a:xfrm>
            <a:off x="6198708" y="3749232"/>
            <a:ext cx="8406846" cy="83821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r" defTabSz="457200">
              <a:defRPr sz="4800" b="1">
                <a:latin typeface="Helvetica"/>
                <a:ea typeface="Helvetica"/>
                <a:cs typeface="Helvetica"/>
                <a:sym typeface="Helvetica"/>
              </a:defRPr>
            </a:pPr>
            <a:r>
              <a:t>SPLEEN </a:t>
            </a:r>
            <a:r>
              <a:rPr b="0">
                <a:latin typeface="+mn-lt"/>
                <a:ea typeface="+mn-ea"/>
                <a:cs typeface="+mn-cs"/>
                <a:sym typeface="Helvetica Light"/>
              </a:rPr>
              <a:t>for decomposition</a:t>
            </a:r>
          </a:p>
        </p:txBody>
      </p:sp>
      <p:sp>
        <p:nvSpPr>
          <p:cNvPr id="379" name="It is sent to"/>
          <p:cNvSpPr/>
          <p:nvPr/>
        </p:nvSpPr>
        <p:spPr>
          <a:xfrm>
            <a:off x="10907623" y="4237406"/>
            <a:ext cx="3671926"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r" defTabSz="457200">
              <a:defRPr sz="4800">
                <a:latin typeface="Helvetica"/>
                <a:ea typeface="Helvetica"/>
                <a:cs typeface="Helvetica"/>
                <a:sym typeface="Helvetica"/>
              </a:defRPr>
            </a:lvl1pPr>
          </a:lstStyle>
          <a:p>
            <a:r>
              <a:t>It is sent to</a:t>
            </a:r>
          </a:p>
        </p:txBody>
      </p:sp>
      <p:sp>
        <p:nvSpPr>
          <p:cNvPr id="380" name="Consume:…"/>
          <p:cNvSpPr/>
          <p:nvPr/>
        </p:nvSpPr>
        <p:spPr>
          <a:xfrm>
            <a:off x="15500303" y="8133450"/>
            <a:ext cx="4792160" cy="186182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defTabSz="457200">
              <a:lnSpc>
                <a:spcPct val="80000"/>
              </a:lnSpc>
              <a:defRPr sz="6400" b="1">
                <a:latin typeface="Helvetica"/>
                <a:ea typeface="Helvetica"/>
                <a:cs typeface="Helvetica"/>
                <a:sym typeface="Helvetica"/>
              </a:defRPr>
            </a:pPr>
            <a:r>
              <a:t>Consume:</a:t>
            </a:r>
          </a:p>
          <a:p>
            <a:pPr defTabSz="457200">
              <a:lnSpc>
                <a:spcPct val="80000"/>
              </a:lnSpc>
              <a:defRPr sz="6400" b="1">
                <a:latin typeface="Helvetica"/>
                <a:ea typeface="Helvetica"/>
                <a:cs typeface="Helvetica"/>
                <a:sym typeface="Helvetica"/>
              </a:defRPr>
            </a:pPr>
            <a:r>
              <a:t> </a:t>
            </a:r>
            <a:r>
              <a:rPr b="0"/>
              <a:t>Spirulina.</a:t>
            </a:r>
          </a:p>
        </p:txBody>
      </p:sp>
      <p:sp>
        <p:nvSpPr>
          <p:cNvPr id="381" name="LIVER for further decomposition"/>
          <p:cNvSpPr/>
          <p:nvPr/>
        </p:nvSpPr>
        <p:spPr>
          <a:xfrm>
            <a:off x="5563277" y="4897485"/>
            <a:ext cx="9042277" cy="83821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r" defTabSz="457200">
              <a:defRPr sz="4800" b="1">
                <a:latin typeface="Helvetica"/>
                <a:ea typeface="Helvetica"/>
                <a:cs typeface="Helvetica"/>
                <a:sym typeface="Helvetica"/>
              </a:defRPr>
            </a:pPr>
            <a:r>
              <a:t>LIVER </a:t>
            </a:r>
            <a:r>
              <a:rPr b="0">
                <a:latin typeface="+mn-lt"/>
                <a:ea typeface="+mn-ea"/>
                <a:cs typeface="+mn-cs"/>
                <a:sym typeface="Helvetica Light"/>
              </a:rPr>
              <a:t>for further decomposition</a:t>
            </a:r>
          </a:p>
        </p:txBody>
      </p:sp>
      <p:sp>
        <p:nvSpPr>
          <p:cNvPr id="382" name="It is sent to"/>
          <p:cNvSpPr/>
          <p:nvPr/>
        </p:nvSpPr>
        <p:spPr>
          <a:xfrm>
            <a:off x="10907623" y="5385660"/>
            <a:ext cx="3671926"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r" defTabSz="457200">
              <a:defRPr sz="4800">
                <a:latin typeface="Helvetica"/>
                <a:ea typeface="Helvetica"/>
                <a:cs typeface="Helvetica"/>
                <a:sym typeface="Helvetica"/>
              </a:defRPr>
            </a:lvl1pPr>
          </a:lstStyle>
          <a:p>
            <a:r>
              <a:t>It is sent to</a:t>
            </a:r>
          </a:p>
        </p:txBody>
      </p:sp>
      <p:sp>
        <p:nvSpPr>
          <p:cNvPr id="383" name="It is sent to"/>
          <p:cNvSpPr/>
          <p:nvPr/>
        </p:nvSpPr>
        <p:spPr>
          <a:xfrm>
            <a:off x="11349959" y="3091083"/>
            <a:ext cx="3135204"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r" defTabSz="457200">
              <a:defRPr sz="4800">
                <a:latin typeface="Helvetica"/>
                <a:ea typeface="Helvetica"/>
                <a:cs typeface="Helvetica"/>
                <a:sym typeface="Helvetica"/>
              </a:defRPr>
            </a:lvl1pPr>
          </a:lstStyle>
          <a:p>
            <a:r>
              <a:t>It is sent to</a:t>
            </a:r>
          </a:p>
        </p:txBody>
      </p:sp>
      <p:sp>
        <p:nvSpPr>
          <p:cNvPr id="384" name="KIDNEY which produces hormones"/>
          <p:cNvSpPr/>
          <p:nvPr/>
        </p:nvSpPr>
        <p:spPr>
          <a:xfrm>
            <a:off x="4259043" y="6043817"/>
            <a:ext cx="10346511" cy="83821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r" defTabSz="457200">
              <a:defRPr sz="4800" b="1">
                <a:latin typeface="Helvetica"/>
                <a:ea typeface="Helvetica"/>
                <a:cs typeface="Helvetica"/>
                <a:sym typeface="Helvetica"/>
              </a:defRPr>
            </a:pPr>
            <a:r>
              <a:t>KIDNEY </a:t>
            </a:r>
            <a:r>
              <a:rPr b="0">
                <a:latin typeface="+mn-lt"/>
                <a:ea typeface="+mn-ea"/>
                <a:cs typeface="+mn-cs"/>
                <a:sym typeface="Helvetica Light"/>
              </a:rPr>
              <a:t>which produces hormones</a:t>
            </a:r>
          </a:p>
        </p:txBody>
      </p:sp>
      <p:sp>
        <p:nvSpPr>
          <p:cNvPr id="385" name="It is sent to"/>
          <p:cNvSpPr/>
          <p:nvPr/>
        </p:nvSpPr>
        <p:spPr>
          <a:xfrm>
            <a:off x="10907623" y="6531992"/>
            <a:ext cx="3671926"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r" defTabSz="457200">
              <a:defRPr sz="4800">
                <a:latin typeface="Helvetica"/>
                <a:ea typeface="Helvetica"/>
                <a:cs typeface="Helvetica"/>
                <a:sym typeface="Helvetica"/>
              </a:defRPr>
            </a:lvl1pPr>
          </a:lstStyle>
          <a:p>
            <a:r>
              <a:t>It is sent to</a:t>
            </a:r>
          </a:p>
        </p:txBody>
      </p:sp>
      <p:sp>
        <p:nvSpPr>
          <p:cNvPr id="386" name="BONE MARROW to produce hemoglobin"/>
          <p:cNvSpPr/>
          <p:nvPr/>
        </p:nvSpPr>
        <p:spPr>
          <a:xfrm>
            <a:off x="2740011" y="7225251"/>
            <a:ext cx="11865542" cy="83821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r" defTabSz="457200">
              <a:defRPr sz="4800" b="1">
                <a:latin typeface="Helvetica"/>
                <a:ea typeface="Helvetica"/>
                <a:cs typeface="Helvetica"/>
                <a:sym typeface="Helvetica"/>
              </a:defRPr>
            </a:pPr>
            <a:r>
              <a:t>BONE MARROW </a:t>
            </a:r>
            <a:r>
              <a:rPr b="0">
                <a:latin typeface="+mn-lt"/>
                <a:ea typeface="+mn-ea"/>
                <a:cs typeface="+mn-cs"/>
                <a:sym typeface="Helvetica Light"/>
              </a:rPr>
              <a:t>to produce hemoglobin</a:t>
            </a:r>
          </a:p>
        </p:txBody>
      </p:sp>
      <p:sp>
        <p:nvSpPr>
          <p:cNvPr id="387" name="It is sent to"/>
          <p:cNvSpPr/>
          <p:nvPr/>
        </p:nvSpPr>
        <p:spPr>
          <a:xfrm>
            <a:off x="10907623" y="7713426"/>
            <a:ext cx="3671926"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r" defTabSz="457200">
              <a:defRPr sz="4800">
                <a:latin typeface="Helvetica"/>
                <a:ea typeface="Helvetica"/>
                <a:cs typeface="Helvetica"/>
                <a:sym typeface="Helvetica"/>
              </a:defRPr>
            </a:lvl1pPr>
          </a:lstStyle>
          <a:p>
            <a:r>
              <a:t>It is sent to</a:t>
            </a:r>
          </a:p>
        </p:txBody>
      </p:sp>
      <p:sp>
        <p:nvSpPr>
          <p:cNvPr id="388" name="RECYCLED RED BLOOD"/>
          <p:cNvSpPr/>
          <p:nvPr/>
        </p:nvSpPr>
        <p:spPr>
          <a:xfrm>
            <a:off x="4877557" y="8652927"/>
            <a:ext cx="9824234" cy="10795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r" defTabSz="457200">
              <a:defRPr sz="6400" b="1">
                <a:latin typeface="Helvetica"/>
                <a:ea typeface="Helvetica"/>
                <a:cs typeface="Helvetica"/>
                <a:sym typeface="Helvetica"/>
              </a:defRPr>
            </a:lvl1pPr>
          </a:lstStyle>
          <a:p>
            <a:r>
              <a:t>RECYCLED RED BLOOD</a:t>
            </a:r>
          </a:p>
        </p:txBody>
      </p:sp>
      <p:pic>
        <p:nvPicPr>
          <p:cNvPr id="389" name="spirulina.png" descr="spirulina.png"/>
          <p:cNvPicPr>
            <a:picLocks noChangeAspect="1"/>
          </p:cNvPicPr>
          <p:nvPr/>
        </p:nvPicPr>
        <p:blipFill>
          <a:blip r:embed="rId3">
            <a:extLst/>
          </a:blip>
          <a:stretch>
            <a:fillRect/>
          </a:stretch>
        </p:blipFill>
        <p:spPr>
          <a:xfrm>
            <a:off x="14778645" y="2373935"/>
            <a:ext cx="6235477" cy="6235478"/>
          </a:xfrm>
          <a:prstGeom prst="rect">
            <a:avLst/>
          </a:prstGeom>
          <a:ln w="12700">
            <a:miter lim="400000"/>
          </a:ln>
          <a:effectLst>
            <a:outerShdw blurRad="190500" dist="8455" dir="5400000" rotWithShape="0">
              <a:srgbClr val="000000"/>
            </a:outerShdw>
          </a:effectLst>
        </p:spPr>
      </p:pic>
      <p:pic>
        <p:nvPicPr>
          <p:cNvPr id="390" name="DXN-02.png" descr="DXN-02.png"/>
          <p:cNvPicPr>
            <a:picLocks noChangeAspect="1"/>
          </p:cNvPicPr>
          <p:nvPr/>
        </p:nvPicPr>
        <p:blipFill>
          <a:blip r:embed="rId4">
            <a:extLst/>
          </a:blip>
          <a:stretch>
            <a:fillRect/>
          </a:stretch>
        </p:blipFill>
        <p:spPr>
          <a:xfrm>
            <a:off x="949964" y="10972772"/>
            <a:ext cx="2468362" cy="2384360"/>
          </a:xfrm>
          <a:prstGeom prst="rect">
            <a:avLst/>
          </a:prstGeom>
          <a:ln w="12700">
            <a:miter lim="400000"/>
          </a:ln>
        </p:spPr>
      </p:pic>
      <p:sp>
        <p:nvSpPr>
          <p:cNvPr id="391" name="The Cycle of Red Blood Production"/>
          <p:cNvSpPr/>
          <p:nvPr/>
        </p:nvSpPr>
        <p:spPr>
          <a:xfrm>
            <a:off x="6936135" y="1338462"/>
            <a:ext cx="10511731" cy="838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defTabSz="457200">
              <a:defRPr sz="4800" b="1">
                <a:latin typeface="Helvetica"/>
                <a:ea typeface="Helvetica"/>
                <a:cs typeface="Helvetica"/>
                <a:sym typeface="Helvetica"/>
              </a:defRPr>
            </a:lvl1pPr>
          </a:lstStyle>
          <a:p>
            <a:r>
              <a:t>The Cycle of Red Blood Production </a:t>
            </a:r>
          </a:p>
        </p:txBody>
      </p:sp>
      <p:sp>
        <p:nvSpPr>
          <p:cNvPr id="392" name="When red Blood Cell Dies"/>
          <p:cNvSpPr/>
          <p:nvPr/>
        </p:nvSpPr>
        <p:spPr>
          <a:xfrm>
            <a:off x="7023892" y="2526707"/>
            <a:ext cx="7531895" cy="838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defTabSz="457200">
              <a:defRPr sz="4800" b="1">
                <a:latin typeface="Helvetica"/>
                <a:ea typeface="Helvetica"/>
                <a:cs typeface="Helvetica"/>
                <a:sym typeface="Helvetica"/>
              </a:defRPr>
            </a:lvl1pPr>
          </a:lstStyle>
          <a:p>
            <a:r>
              <a:t>When red Blood Cell Dies</a:t>
            </a:r>
          </a:p>
        </p:txBody>
      </p:sp>
      <p:sp>
        <p:nvSpPr>
          <p:cNvPr id="393" name="Food and dietary supplement products sold by Daxen are intended to contribute to the daily diet and overall health and are not intended for use in the prevention, treatment, mitigation, or cure of any disease or health related condition.  Consult an appropriately licensed health care practitioner for a medical history evaluation, diagnosis, treatment, and health recommendations."/>
          <p:cNvSpPr/>
          <p:nvPr/>
        </p:nvSpPr>
        <p:spPr>
          <a:xfrm>
            <a:off x="4668841" y="12261311"/>
            <a:ext cx="12051250" cy="105156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nSpc>
                <a:spcPct val="80000"/>
              </a:lnSpc>
              <a:spcBef>
                <a:spcPts val="5900"/>
              </a:spcBef>
              <a:defRPr sz="1800"/>
            </a:lvl1pPr>
          </a:lstStyle>
          <a:p>
            <a:r>
              <a:t>Food and dietary supplement products sold by Daxen are intended to contribute to the daily diet and overall health and are not intended for use in the prevention, treatment, mitigation, or cure of any disease or health related condition.  Consult an appropriately licensed health care practitioner for a medical history evaluation, diagnosis, treatment, and health recommendations.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 name="Fotolia_71727269_Subscription_Monthly_XXL.jpg" descr="Fotolia_71727269_Subscription_Monthly_XXL.jpg"/>
          <p:cNvPicPr>
            <a:picLocks noChangeAspect="1"/>
          </p:cNvPicPr>
          <p:nvPr/>
        </p:nvPicPr>
        <p:blipFill>
          <a:blip r:embed="rId2">
            <a:extLst/>
          </a:blip>
          <a:stretch>
            <a:fillRect/>
          </a:stretch>
        </p:blipFill>
        <p:spPr>
          <a:xfrm flipH="1">
            <a:off x="-393046" y="-930397"/>
            <a:ext cx="25170092" cy="16962130"/>
          </a:xfrm>
          <a:prstGeom prst="rect">
            <a:avLst/>
          </a:prstGeom>
          <a:ln w="12700">
            <a:miter lim="400000"/>
          </a:ln>
        </p:spPr>
      </p:pic>
      <p:grpSp>
        <p:nvGrpSpPr>
          <p:cNvPr id="398" name="Grupo"/>
          <p:cNvGrpSpPr/>
          <p:nvPr/>
        </p:nvGrpSpPr>
        <p:grpSpPr>
          <a:xfrm>
            <a:off x="-631249" y="7893586"/>
            <a:ext cx="28472356" cy="5986188"/>
            <a:chOff x="0" y="0"/>
            <a:chExt cx="28472354" cy="5986186"/>
          </a:xfrm>
        </p:grpSpPr>
        <p:sp>
          <p:nvSpPr>
            <p:cNvPr id="396" name="Figura"/>
            <p:cNvSpPr/>
            <p:nvPr/>
          </p:nvSpPr>
          <p:spPr>
            <a:xfrm>
              <a:off x="0" y="0"/>
              <a:ext cx="27522761" cy="5981744"/>
            </a:xfrm>
            <a:custGeom>
              <a:avLst/>
              <a:gdLst/>
              <a:ahLst/>
              <a:cxnLst>
                <a:cxn ang="0">
                  <a:pos x="wd2" y="hd2"/>
                </a:cxn>
                <a:cxn ang="5400000">
                  <a:pos x="wd2" y="hd2"/>
                </a:cxn>
                <a:cxn ang="10800000">
                  <a:pos x="wd2" y="hd2"/>
                </a:cxn>
                <a:cxn ang="16200000">
                  <a:pos x="wd2" y="hd2"/>
                </a:cxn>
              </a:cxnLst>
              <a:rect l="0" t="0" r="r" b="b"/>
              <a:pathLst>
                <a:path w="21600" h="21600" extrusionOk="0">
                  <a:moveTo>
                    <a:pt x="11974" y="9767"/>
                  </a:moveTo>
                  <a:cubicBezTo>
                    <a:pt x="15368" y="9177"/>
                    <a:pt x="18722" y="13300"/>
                    <a:pt x="21600" y="21600"/>
                  </a:cubicBezTo>
                  <a:lnTo>
                    <a:pt x="0" y="21600"/>
                  </a:lnTo>
                  <a:lnTo>
                    <a:pt x="0" y="0"/>
                  </a:lnTo>
                  <a:cubicBezTo>
                    <a:pt x="2906" y="7498"/>
                    <a:pt x="6208" y="11122"/>
                    <a:pt x="9536" y="10482"/>
                  </a:cubicBezTo>
                  <a:cubicBezTo>
                    <a:pt x="10350" y="10326"/>
                    <a:pt x="11160" y="9909"/>
                    <a:pt x="11974" y="9767"/>
                  </a:cubicBezTo>
                  <a:close/>
                </a:path>
              </a:pathLst>
            </a:custGeom>
            <a:solidFill>
              <a:srgbClr val="212121">
                <a:alpha val="67984"/>
              </a:srgbClr>
            </a:solidFill>
            <a:ln w="12700" cap="flat">
              <a:noFill/>
              <a:miter lim="400000"/>
            </a:ln>
            <a:effectLst>
              <a:outerShdw blurRad="215900" dist="117245" dir="17693598" rotWithShape="0">
                <a:srgbClr val="000000">
                  <a:alpha val="50000"/>
                </a:srgbClr>
              </a:outerShdw>
            </a:effectLst>
          </p:spPr>
          <p:txBody>
            <a:bodyPr wrap="square" lIns="50800" tIns="50800" rIns="50800" bIns="50800" numCol="1" anchor="ctr">
              <a:noAutofit/>
            </a:bodyPr>
            <a:lstStyle/>
            <a:p>
              <a:pPr>
                <a:defRPr sz="3600"/>
              </a:pPr>
              <a:endParaRPr/>
            </a:p>
          </p:txBody>
        </p:sp>
        <p:sp>
          <p:nvSpPr>
            <p:cNvPr id="397" name="Figura"/>
            <p:cNvSpPr/>
            <p:nvPr/>
          </p:nvSpPr>
          <p:spPr>
            <a:xfrm>
              <a:off x="135268" y="1099566"/>
              <a:ext cx="28337087" cy="4886621"/>
            </a:xfrm>
            <a:custGeom>
              <a:avLst/>
              <a:gdLst/>
              <a:ahLst/>
              <a:cxnLst>
                <a:cxn ang="0">
                  <a:pos x="wd2" y="hd2"/>
                </a:cxn>
                <a:cxn ang="5400000">
                  <a:pos x="wd2" y="hd2"/>
                </a:cxn>
                <a:cxn ang="10800000">
                  <a:pos x="wd2" y="hd2"/>
                </a:cxn>
                <a:cxn ang="16200000">
                  <a:pos x="wd2" y="hd2"/>
                </a:cxn>
              </a:cxnLst>
              <a:rect l="0" t="0" r="r" b="b"/>
              <a:pathLst>
                <a:path w="21600" h="21600" extrusionOk="0">
                  <a:moveTo>
                    <a:pt x="19995" y="13224"/>
                  </a:moveTo>
                  <a:cubicBezTo>
                    <a:pt x="20619" y="15380"/>
                    <a:pt x="21166" y="18216"/>
                    <a:pt x="21600" y="21600"/>
                  </a:cubicBezTo>
                  <a:lnTo>
                    <a:pt x="0" y="21437"/>
                  </a:lnTo>
                  <a:lnTo>
                    <a:pt x="0" y="0"/>
                  </a:lnTo>
                  <a:cubicBezTo>
                    <a:pt x="2996" y="10221"/>
                    <a:pt x="6404" y="14529"/>
                    <a:pt x="9826" y="12511"/>
                  </a:cubicBezTo>
                  <a:cubicBezTo>
                    <a:pt x="13269" y="10481"/>
                    <a:pt x="16863" y="2422"/>
                    <a:pt x="19995" y="13224"/>
                  </a:cubicBezTo>
                  <a:close/>
                </a:path>
              </a:pathLst>
            </a:custGeom>
            <a:solidFill>
              <a:srgbClr val="941100">
                <a:alpha val="67984"/>
              </a:srgbClr>
            </a:solidFill>
            <a:ln w="12700" cap="flat">
              <a:noFill/>
              <a:miter lim="400000"/>
            </a:ln>
            <a:effectLst>
              <a:outerShdw blurRad="139700" dist="117245" dir="17693598" rotWithShape="0">
                <a:srgbClr val="000000">
                  <a:alpha val="32384"/>
                </a:srgbClr>
              </a:outerShdw>
            </a:effectLst>
          </p:spPr>
          <p:txBody>
            <a:bodyPr wrap="square" lIns="50800" tIns="50800" rIns="50800" bIns="50800" numCol="1" anchor="ctr">
              <a:noAutofit/>
            </a:bodyPr>
            <a:lstStyle/>
            <a:p>
              <a:pPr>
                <a:defRPr sz="3600"/>
              </a:pPr>
              <a:endParaRPr/>
            </a:p>
          </p:txBody>
        </p:sp>
      </p:grpSp>
      <p:sp>
        <p:nvSpPr>
          <p:cNvPr id="399" name="Ganotherapy"/>
          <p:cNvSpPr/>
          <p:nvPr/>
        </p:nvSpPr>
        <p:spPr>
          <a:xfrm>
            <a:off x="17970606" y="11858378"/>
            <a:ext cx="3671927" cy="838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4800"/>
            </a:lvl1pPr>
          </a:lstStyle>
          <a:p>
            <a:r>
              <a:t>Ganotherapy</a:t>
            </a:r>
          </a:p>
        </p:txBody>
      </p:sp>
      <p:pic>
        <p:nvPicPr>
          <p:cNvPr id="400" name="gano.png" descr="gano.png"/>
          <p:cNvPicPr>
            <a:picLocks noChangeAspect="1"/>
          </p:cNvPicPr>
          <p:nvPr/>
        </p:nvPicPr>
        <p:blipFill>
          <a:blip r:embed="rId3">
            <a:extLst/>
          </a:blip>
          <a:stretch>
            <a:fillRect/>
          </a:stretch>
        </p:blipFill>
        <p:spPr>
          <a:xfrm>
            <a:off x="21266275" y="10228833"/>
            <a:ext cx="2487996" cy="2487996"/>
          </a:xfrm>
          <a:prstGeom prst="rect">
            <a:avLst/>
          </a:prstGeom>
          <a:ln w="12700">
            <a:miter lim="400000"/>
          </a:ln>
        </p:spPr>
      </p:pic>
      <p:sp>
        <p:nvSpPr>
          <p:cNvPr id="401" name="What is good For your stomach Is good for your face"/>
          <p:cNvSpPr/>
          <p:nvPr/>
        </p:nvSpPr>
        <p:spPr>
          <a:xfrm>
            <a:off x="13464303" y="1383657"/>
            <a:ext cx="8781956" cy="294133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defTabSz="457200">
              <a:lnSpc>
                <a:spcPct val="80000"/>
              </a:lnSpc>
              <a:defRPr sz="7200" b="1">
                <a:solidFill>
                  <a:schemeClr val="accent2"/>
                </a:solidFill>
                <a:latin typeface="Helvetica"/>
                <a:ea typeface="Helvetica"/>
                <a:cs typeface="Helvetica"/>
                <a:sym typeface="Helvetica"/>
              </a:defRPr>
            </a:pPr>
            <a:r>
              <a:rPr b="0">
                <a:latin typeface="+mn-lt"/>
                <a:ea typeface="+mn-ea"/>
                <a:cs typeface="+mn-cs"/>
                <a:sym typeface="Helvetica Light"/>
              </a:rPr>
              <a:t>What is good For your stomach Is</a:t>
            </a:r>
            <a:r>
              <a:t> good for your face</a:t>
            </a:r>
          </a:p>
        </p:txBody>
      </p:sp>
      <p:grpSp>
        <p:nvGrpSpPr>
          <p:cNvPr id="411" name="Grupo"/>
          <p:cNvGrpSpPr/>
          <p:nvPr/>
        </p:nvGrpSpPr>
        <p:grpSpPr>
          <a:xfrm>
            <a:off x="11957380" y="3962814"/>
            <a:ext cx="12582918" cy="7300664"/>
            <a:chOff x="0" y="0"/>
            <a:chExt cx="12582917" cy="7300662"/>
          </a:xfrm>
        </p:grpSpPr>
        <p:pic>
          <p:nvPicPr>
            <p:cNvPr id="402" name="ganozhi-e.png" descr="ganozhi-e.png"/>
            <p:cNvPicPr>
              <a:picLocks noChangeAspect="1"/>
            </p:cNvPicPr>
            <p:nvPr/>
          </p:nvPicPr>
          <p:blipFill>
            <a:blip r:embed="rId4">
              <a:extLst/>
            </a:blip>
            <a:stretch>
              <a:fillRect/>
            </a:stretch>
          </p:blipFill>
          <p:spPr>
            <a:xfrm>
              <a:off x="102721" y="1115442"/>
              <a:ext cx="4648855" cy="4648856"/>
            </a:xfrm>
            <a:prstGeom prst="rect">
              <a:avLst/>
            </a:prstGeom>
            <a:ln w="12700" cap="flat">
              <a:noFill/>
              <a:miter lim="400000"/>
            </a:ln>
            <a:effectLst/>
          </p:spPr>
        </p:pic>
        <p:pic>
          <p:nvPicPr>
            <p:cNvPr id="403" name="15SC037.png" descr="15SC037.png"/>
            <p:cNvPicPr>
              <a:picLocks noChangeAspect="1"/>
            </p:cNvPicPr>
            <p:nvPr/>
          </p:nvPicPr>
          <p:blipFill>
            <a:blip r:embed="rId5">
              <a:extLst/>
            </a:blip>
            <a:stretch>
              <a:fillRect/>
            </a:stretch>
          </p:blipFill>
          <p:spPr>
            <a:xfrm>
              <a:off x="2092725" y="0"/>
              <a:ext cx="6879740" cy="6879740"/>
            </a:xfrm>
            <a:prstGeom prst="rect">
              <a:avLst/>
            </a:prstGeom>
            <a:ln w="12700" cap="flat">
              <a:noFill/>
              <a:miter lim="400000"/>
            </a:ln>
            <a:effectLst/>
          </p:spPr>
        </p:pic>
        <p:grpSp>
          <p:nvGrpSpPr>
            <p:cNvPr id="410" name="Grupo"/>
            <p:cNvGrpSpPr/>
            <p:nvPr/>
          </p:nvGrpSpPr>
          <p:grpSpPr>
            <a:xfrm>
              <a:off x="0" y="284591"/>
              <a:ext cx="12582918" cy="7016072"/>
              <a:chOff x="-6910903" y="-761493"/>
              <a:chExt cx="12582917" cy="7016071"/>
            </a:xfrm>
          </p:grpSpPr>
          <p:pic>
            <p:nvPicPr>
              <p:cNvPr id="404" name="15PC005.png" descr="15PC005.png"/>
              <p:cNvPicPr>
                <a:picLocks noChangeAspect="1"/>
              </p:cNvPicPr>
              <p:nvPr/>
            </p:nvPicPr>
            <p:blipFill>
              <a:blip r:embed="rId6">
                <a:extLst/>
              </a:blip>
              <a:stretch>
                <a:fillRect/>
              </a:stretch>
            </p:blipFill>
            <p:spPr>
              <a:xfrm>
                <a:off x="966596" y="-343063"/>
                <a:ext cx="4705418" cy="4705418"/>
              </a:xfrm>
              <a:prstGeom prst="rect">
                <a:avLst/>
              </a:prstGeom>
              <a:ln w="12700" cap="flat">
                <a:noFill/>
                <a:miter lim="400000"/>
              </a:ln>
              <a:effectLst/>
            </p:spPr>
          </p:pic>
          <p:pic>
            <p:nvPicPr>
              <p:cNvPr id="405" name="15PC004.png" descr="15PC004.png"/>
              <p:cNvPicPr>
                <a:picLocks noChangeAspect="1"/>
              </p:cNvPicPr>
              <p:nvPr/>
            </p:nvPicPr>
            <p:blipFill>
              <a:blip r:embed="rId7">
                <a:extLst/>
              </a:blip>
              <a:stretch>
                <a:fillRect/>
              </a:stretch>
            </p:blipFill>
            <p:spPr>
              <a:xfrm>
                <a:off x="-632739" y="-761494"/>
                <a:ext cx="5542279" cy="5542280"/>
              </a:xfrm>
              <a:prstGeom prst="rect">
                <a:avLst/>
              </a:prstGeom>
              <a:ln w="12700" cap="flat">
                <a:noFill/>
                <a:miter lim="400000"/>
              </a:ln>
              <a:effectLst/>
            </p:spPr>
          </p:pic>
          <p:pic>
            <p:nvPicPr>
              <p:cNvPr id="406" name="15PC007.png" descr="15PC007.png"/>
              <p:cNvPicPr>
                <a:picLocks noChangeAspect="1"/>
              </p:cNvPicPr>
              <p:nvPr/>
            </p:nvPicPr>
            <p:blipFill>
              <a:blip r:embed="rId8">
                <a:extLst/>
              </a:blip>
              <a:stretch>
                <a:fillRect/>
              </a:stretch>
            </p:blipFill>
            <p:spPr>
              <a:xfrm>
                <a:off x="1290759" y="2324859"/>
                <a:ext cx="2637218" cy="2637218"/>
              </a:xfrm>
              <a:prstGeom prst="rect">
                <a:avLst/>
              </a:prstGeom>
              <a:ln w="12700" cap="flat">
                <a:noFill/>
                <a:miter lim="400000"/>
              </a:ln>
              <a:effectLst/>
            </p:spPr>
          </p:pic>
          <p:pic>
            <p:nvPicPr>
              <p:cNvPr id="407" name="15PC014.png" descr="15PC014.png"/>
              <p:cNvPicPr>
                <a:picLocks noChangeAspect="1"/>
              </p:cNvPicPr>
              <p:nvPr/>
            </p:nvPicPr>
            <p:blipFill>
              <a:blip r:embed="rId9">
                <a:extLst/>
              </a:blip>
              <a:stretch>
                <a:fillRect/>
              </a:stretch>
            </p:blipFill>
            <p:spPr>
              <a:xfrm>
                <a:off x="2640905" y="1887927"/>
                <a:ext cx="3013093" cy="3013094"/>
              </a:xfrm>
              <a:prstGeom prst="rect">
                <a:avLst/>
              </a:prstGeom>
              <a:ln w="12700" cap="flat">
                <a:noFill/>
                <a:miter lim="400000"/>
              </a:ln>
              <a:effectLst/>
            </p:spPr>
          </p:pic>
          <p:pic>
            <p:nvPicPr>
              <p:cNvPr id="408" name="15PC027.png" descr="15PC027.png"/>
              <p:cNvPicPr>
                <a:picLocks noChangeAspect="1"/>
              </p:cNvPicPr>
              <p:nvPr/>
            </p:nvPicPr>
            <p:blipFill>
              <a:blip r:embed="rId10">
                <a:extLst/>
              </a:blip>
              <a:stretch>
                <a:fillRect/>
              </a:stretch>
            </p:blipFill>
            <p:spPr>
              <a:xfrm>
                <a:off x="-812691" y="2830542"/>
                <a:ext cx="3424036" cy="3424036"/>
              </a:xfrm>
              <a:prstGeom prst="rect">
                <a:avLst/>
              </a:prstGeom>
              <a:ln w="12700" cap="flat">
                <a:noFill/>
                <a:miter lim="400000"/>
              </a:ln>
              <a:effectLst/>
            </p:spPr>
          </p:pic>
          <p:pic>
            <p:nvPicPr>
              <p:cNvPr id="409" name="15SC012.png" descr="15SC012.png"/>
              <p:cNvPicPr>
                <a:picLocks noChangeAspect="1"/>
              </p:cNvPicPr>
              <p:nvPr/>
            </p:nvPicPr>
            <p:blipFill>
              <a:blip r:embed="rId11">
                <a:extLst/>
              </a:blip>
              <a:stretch>
                <a:fillRect/>
              </a:stretch>
            </p:blipFill>
            <p:spPr>
              <a:xfrm>
                <a:off x="-6910904" y="1525725"/>
                <a:ext cx="3123596" cy="3123596"/>
              </a:xfrm>
              <a:prstGeom prst="rect">
                <a:avLst/>
              </a:prstGeom>
              <a:ln w="12700" cap="flat">
                <a:noFill/>
                <a:miter lim="400000"/>
              </a:ln>
              <a:effectLst/>
            </p:spPr>
          </p:pic>
        </p:grpSp>
      </p:grpSp>
      <p:pic>
        <p:nvPicPr>
          <p:cNvPr id="412" name="DXN-02.png" descr="DXN-02.png"/>
          <p:cNvPicPr>
            <a:picLocks noChangeAspect="1"/>
          </p:cNvPicPr>
          <p:nvPr/>
        </p:nvPicPr>
        <p:blipFill>
          <a:blip r:embed="rId12">
            <a:extLst/>
          </a:blip>
          <a:stretch>
            <a:fillRect/>
          </a:stretch>
        </p:blipFill>
        <p:spPr>
          <a:xfrm>
            <a:off x="949964" y="10972772"/>
            <a:ext cx="2468362" cy="2384360"/>
          </a:xfrm>
          <a:prstGeom prst="rect">
            <a:avLst/>
          </a:prstGeom>
          <a:ln w="12700">
            <a:miter lim="400000"/>
          </a:ln>
        </p:spPr>
      </p:pic>
      <p:sp>
        <p:nvSpPr>
          <p:cNvPr id="413" name="Food and dietary supplement products sold by Daxen are intended to contribute to the daily diet and overall health and are not intended for use in the prevention, treatment, mitigation, or cure of any disease or health related condition.  Consult an appropriately licensed health care practitioner for a medical history evaluation, diagnosis, treatment, and health recommendations."/>
          <p:cNvSpPr/>
          <p:nvPr/>
        </p:nvSpPr>
        <p:spPr>
          <a:xfrm>
            <a:off x="4668841" y="12261311"/>
            <a:ext cx="12051250" cy="105156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nSpc>
                <a:spcPct val="80000"/>
              </a:lnSpc>
              <a:spcBef>
                <a:spcPts val="5900"/>
              </a:spcBef>
              <a:defRPr sz="1800"/>
            </a:lvl1pPr>
          </a:lstStyle>
          <a:p>
            <a:r>
              <a:t>Food and dietary supplement products sold by Daxen are intended to contribute to the daily diet and overall health and are not intended for use in the prevention, treatment, mitigation, or cure of any disease or health related condition.  Consult an appropriately licensed health care practitioner for a medical history evaluation, diagnosis, treatment, and health recommendations.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5" name="Fotolia_63191494_Subscription_Monthly_XL.jpg" descr="Fotolia_63191494_Subscription_Monthly_XL.jpg"/>
          <p:cNvPicPr>
            <a:picLocks noChangeAspect="1"/>
          </p:cNvPicPr>
          <p:nvPr/>
        </p:nvPicPr>
        <p:blipFill>
          <a:blip r:embed="rId2">
            <a:alphaModFix amt="19849"/>
            <a:extLst/>
          </a:blip>
          <a:stretch>
            <a:fillRect/>
          </a:stretch>
        </p:blipFill>
        <p:spPr>
          <a:xfrm>
            <a:off x="-2379510" y="-4953464"/>
            <a:ext cx="28620359" cy="19077516"/>
          </a:xfrm>
          <a:prstGeom prst="rect">
            <a:avLst/>
          </a:prstGeom>
          <a:ln w="12700">
            <a:miter lim="400000"/>
          </a:ln>
        </p:spPr>
      </p:pic>
      <p:grpSp>
        <p:nvGrpSpPr>
          <p:cNvPr id="418" name="Grupo"/>
          <p:cNvGrpSpPr/>
          <p:nvPr/>
        </p:nvGrpSpPr>
        <p:grpSpPr>
          <a:xfrm>
            <a:off x="-631249" y="7893586"/>
            <a:ext cx="28472356" cy="5986188"/>
            <a:chOff x="0" y="0"/>
            <a:chExt cx="28472354" cy="5986186"/>
          </a:xfrm>
        </p:grpSpPr>
        <p:sp>
          <p:nvSpPr>
            <p:cNvPr id="416" name="Figura"/>
            <p:cNvSpPr/>
            <p:nvPr/>
          </p:nvSpPr>
          <p:spPr>
            <a:xfrm>
              <a:off x="0" y="0"/>
              <a:ext cx="27522761" cy="5981744"/>
            </a:xfrm>
            <a:custGeom>
              <a:avLst/>
              <a:gdLst/>
              <a:ahLst/>
              <a:cxnLst>
                <a:cxn ang="0">
                  <a:pos x="wd2" y="hd2"/>
                </a:cxn>
                <a:cxn ang="5400000">
                  <a:pos x="wd2" y="hd2"/>
                </a:cxn>
                <a:cxn ang="10800000">
                  <a:pos x="wd2" y="hd2"/>
                </a:cxn>
                <a:cxn ang="16200000">
                  <a:pos x="wd2" y="hd2"/>
                </a:cxn>
              </a:cxnLst>
              <a:rect l="0" t="0" r="r" b="b"/>
              <a:pathLst>
                <a:path w="21600" h="21600" extrusionOk="0">
                  <a:moveTo>
                    <a:pt x="11974" y="9767"/>
                  </a:moveTo>
                  <a:cubicBezTo>
                    <a:pt x="15368" y="9177"/>
                    <a:pt x="18722" y="13300"/>
                    <a:pt x="21600" y="21600"/>
                  </a:cubicBezTo>
                  <a:lnTo>
                    <a:pt x="0" y="21600"/>
                  </a:lnTo>
                  <a:lnTo>
                    <a:pt x="0" y="0"/>
                  </a:lnTo>
                  <a:cubicBezTo>
                    <a:pt x="2906" y="7498"/>
                    <a:pt x="6208" y="11122"/>
                    <a:pt x="9536" y="10482"/>
                  </a:cubicBezTo>
                  <a:cubicBezTo>
                    <a:pt x="10350" y="10326"/>
                    <a:pt x="11160" y="9909"/>
                    <a:pt x="11974" y="9767"/>
                  </a:cubicBezTo>
                  <a:close/>
                </a:path>
              </a:pathLst>
            </a:custGeom>
            <a:solidFill>
              <a:srgbClr val="212121">
                <a:alpha val="71866"/>
              </a:srgbClr>
            </a:solidFill>
            <a:ln w="12700" cap="flat">
              <a:noFill/>
              <a:miter lim="400000"/>
            </a:ln>
            <a:effectLst>
              <a:outerShdw blurRad="215900" dist="117245" dir="17693598" rotWithShape="0">
                <a:srgbClr val="000000">
                  <a:alpha val="50000"/>
                </a:srgbClr>
              </a:outerShdw>
            </a:effectLst>
          </p:spPr>
          <p:txBody>
            <a:bodyPr wrap="square" lIns="50800" tIns="50800" rIns="50800" bIns="50800" numCol="1" anchor="ctr">
              <a:noAutofit/>
            </a:bodyPr>
            <a:lstStyle/>
            <a:p>
              <a:pPr>
                <a:defRPr sz="3600"/>
              </a:pPr>
              <a:endParaRPr/>
            </a:p>
          </p:txBody>
        </p:sp>
        <p:sp>
          <p:nvSpPr>
            <p:cNvPr id="417" name="Figura"/>
            <p:cNvSpPr/>
            <p:nvPr/>
          </p:nvSpPr>
          <p:spPr>
            <a:xfrm>
              <a:off x="135268" y="1099566"/>
              <a:ext cx="28337087" cy="4886621"/>
            </a:xfrm>
            <a:custGeom>
              <a:avLst/>
              <a:gdLst/>
              <a:ahLst/>
              <a:cxnLst>
                <a:cxn ang="0">
                  <a:pos x="wd2" y="hd2"/>
                </a:cxn>
                <a:cxn ang="5400000">
                  <a:pos x="wd2" y="hd2"/>
                </a:cxn>
                <a:cxn ang="10800000">
                  <a:pos x="wd2" y="hd2"/>
                </a:cxn>
                <a:cxn ang="16200000">
                  <a:pos x="wd2" y="hd2"/>
                </a:cxn>
              </a:cxnLst>
              <a:rect l="0" t="0" r="r" b="b"/>
              <a:pathLst>
                <a:path w="21600" h="21600" extrusionOk="0">
                  <a:moveTo>
                    <a:pt x="19995" y="13224"/>
                  </a:moveTo>
                  <a:cubicBezTo>
                    <a:pt x="20619" y="15380"/>
                    <a:pt x="21166" y="18216"/>
                    <a:pt x="21600" y="21600"/>
                  </a:cubicBezTo>
                  <a:lnTo>
                    <a:pt x="0" y="21437"/>
                  </a:lnTo>
                  <a:lnTo>
                    <a:pt x="0" y="0"/>
                  </a:lnTo>
                  <a:cubicBezTo>
                    <a:pt x="2996" y="10221"/>
                    <a:pt x="6404" y="14529"/>
                    <a:pt x="9826" y="12511"/>
                  </a:cubicBezTo>
                  <a:cubicBezTo>
                    <a:pt x="13269" y="10481"/>
                    <a:pt x="16863" y="2422"/>
                    <a:pt x="19995" y="13224"/>
                  </a:cubicBezTo>
                  <a:close/>
                </a:path>
              </a:pathLst>
            </a:custGeom>
            <a:solidFill>
              <a:srgbClr val="941100">
                <a:alpha val="58941"/>
              </a:srgbClr>
            </a:solidFill>
            <a:ln w="12700" cap="flat">
              <a:noFill/>
              <a:miter lim="400000"/>
            </a:ln>
            <a:effectLst>
              <a:outerShdw blurRad="139700" dist="117245" dir="17693598" rotWithShape="0">
                <a:srgbClr val="000000">
                  <a:alpha val="32384"/>
                </a:srgbClr>
              </a:outerShdw>
            </a:effectLst>
          </p:spPr>
          <p:txBody>
            <a:bodyPr wrap="square" lIns="50800" tIns="50800" rIns="50800" bIns="50800" numCol="1" anchor="ctr">
              <a:noAutofit/>
            </a:bodyPr>
            <a:lstStyle/>
            <a:p>
              <a:pPr>
                <a:defRPr sz="3600"/>
              </a:pPr>
              <a:endParaRPr/>
            </a:p>
          </p:txBody>
        </p:sp>
      </p:grpSp>
      <p:sp>
        <p:nvSpPr>
          <p:cNvPr id="419" name="Ganotherapy"/>
          <p:cNvSpPr/>
          <p:nvPr/>
        </p:nvSpPr>
        <p:spPr>
          <a:xfrm>
            <a:off x="17970606" y="11858378"/>
            <a:ext cx="3671927" cy="838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4800"/>
            </a:lvl1pPr>
          </a:lstStyle>
          <a:p>
            <a:r>
              <a:t>Ganotherapy</a:t>
            </a:r>
          </a:p>
        </p:txBody>
      </p:sp>
      <p:pic>
        <p:nvPicPr>
          <p:cNvPr id="420" name="gano.png" descr="gano.png"/>
          <p:cNvPicPr>
            <a:picLocks noChangeAspect="1"/>
          </p:cNvPicPr>
          <p:nvPr/>
        </p:nvPicPr>
        <p:blipFill>
          <a:blip r:embed="rId3">
            <a:extLst/>
          </a:blip>
          <a:stretch>
            <a:fillRect/>
          </a:stretch>
        </p:blipFill>
        <p:spPr>
          <a:xfrm>
            <a:off x="21266275" y="10228833"/>
            <a:ext cx="2487996" cy="2487996"/>
          </a:xfrm>
          <a:prstGeom prst="rect">
            <a:avLst/>
          </a:prstGeom>
          <a:ln w="12700">
            <a:miter lim="400000"/>
          </a:ln>
        </p:spPr>
      </p:pic>
      <p:sp>
        <p:nvSpPr>
          <p:cNvPr id="421" name="7 GROUPS OF CONSUMERS"/>
          <p:cNvSpPr/>
          <p:nvPr/>
        </p:nvSpPr>
        <p:spPr>
          <a:xfrm>
            <a:off x="3546519" y="934227"/>
            <a:ext cx="17479664" cy="15621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defTabSz="457200">
              <a:defRPr sz="9600" b="1">
                <a:latin typeface="Helvetica"/>
                <a:ea typeface="Helvetica"/>
                <a:cs typeface="Helvetica"/>
                <a:sym typeface="Helvetica"/>
              </a:defRPr>
            </a:lvl1pPr>
          </a:lstStyle>
          <a:p>
            <a:r>
              <a:t>7 GROUPS OF CONSUMERS</a:t>
            </a:r>
          </a:p>
        </p:txBody>
      </p:sp>
      <p:sp>
        <p:nvSpPr>
          <p:cNvPr id="422" name="1. Pregnant woman"/>
          <p:cNvSpPr/>
          <p:nvPr/>
        </p:nvSpPr>
        <p:spPr>
          <a:xfrm>
            <a:off x="13380736" y="3448379"/>
            <a:ext cx="7064719"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defTabSz="457200">
              <a:defRPr sz="4800" b="1">
                <a:latin typeface="Helvetica"/>
                <a:ea typeface="Helvetica"/>
                <a:cs typeface="Helvetica"/>
                <a:sym typeface="Helvetica"/>
              </a:defRPr>
            </a:lvl1pPr>
          </a:lstStyle>
          <a:p>
            <a:r>
              <a:t>1. Pregnant woman</a:t>
            </a:r>
          </a:p>
        </p:txBody>
      </p:sp>
      <p:sp>
        <p:nvSpPr>
          <p:cNvPr id="423" name="2. Infant"/>
          <p:cNvSpPr/>
          <p:nvPr/>
        </p:nvSpPr>
        <p:spPr>
          <a:xfrm>
            <a:off x="6328788" y="4305885"/>
            <a:ext cx="3166692"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r" defTabSz="457200">
              <a:defRPr sz="4800" b="1">
                <a:latin typeface="Helvetica"/>
                <a:ea typeface="Helvetica"/>
                <a:cs typeface="Helvetica"/>
                <a:sym typeface="Helvetica"/>
              </a:defRPr>
            </a:lvl1pPr>
          </a:lstStyle>
          <a:p>
            <a:r>
              <a:t>2. Infant</a:t>
            </a:r>
          </a:p>
        </p:txBody>
      </p:sp>
      <p:sp>
        <p:nvSpPr>
          <p:cNvPr id="424" name="3. School children/ students"/>
          <p:cNvSpPr/>
          <p:nvPr/>
        </p:nvSpPr>
        <p:spPr>
          <a:xfrm>
            <a:off x="13380736" y="5387788"/>
            <a:ext cx="8250843"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defTabSz="457200">
              <a:defRPr sz="4800" b="1">
                <a:latin typeface="Helvetica"/>
                <a:ea typeface="Helvetica"/>
                <a:cs typeface="Helvetica"/>
                <a:sym typeface="Helvetica"/>
              </a:defRPr>
            </a:lvl1pPr>
          </a:lstStyle>
          <a:p>
            <a:r>
              <a:t>3. School children/ students</a:t>
            </a:r>
          </a:p>
        </p:txBody>
      </p:sp>
      <p:sp>
        <p:nvSpPr>
          <p:cNvPr id="425" name="4. Teenagers"/>
          <p:cNvSpPr/>
          <p:nvPr/>
        </p:nvSpPr>
        <p:spPr>
          <a:xfrm>
            <a:off x="4472342" y="6191855"/>
            <a:ext cx="5023138"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r" defTabSz="457200">
              <a:defRPr sz="4800" b="1">
                <a:latin typeface="Helvetica"/>
                <a:ea typeface="Helvetica"/>
                <a:cs typeface="Helvetica"/>
                <a:sym typeface="Helvetica"/>
              </a:defRPr>
            </a:lvl1pPr>
          </a:lstStyle>
          <a:p>
            <a:r>
              <a:t>4. Teenagers</a:t>
            </a:r>
          </a:p>
        </p:txBody>
      </p:sp>
      <p:sp>
        <p:nvSpPr>
          <p:cNvPr id="426" name="5. Married couples"/>
          <p:cNvSpPr/>
          <p:nvPr/>
        </p:nvSpPr>
        <p:spPr>
          <a:xfrm>
            <a:off x="13380736" y="7199641"/>
            <a:ext cx="5551046"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defTabSz="457200">
              <a:defRPr sz="4800" b="1">
                <a:latin typeface="Helvetica"/>
                <a:ea typeface="Helvetica"/>
                <a:cs typeface="Helvetica"/>
                <a:sym typeface="Helvetica"/>
              </a:defRPr>
            </a:lvl1pPr>
          </a:lstStyle>
          <a:p>
            <a:r>
              <a:t>5. Married couples</a:t>
            </a:r>
          </a:p>
        </p:txBody>
      </p:sp>
      <p:sp>
        <p:nvSpPr>
          <p:cNvPr id="427" name="6. Seniors"/>
          <p:cNvSpPr/>
          <p:nvPr/>
        </p:nvSpPr>
        <p:spPr>
          <a:xfrm>
            <a:off x="5106263" y="8073683"/>
            <a:ext cx="4389217"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r" defTabSz="457200">
              <a:defRPr sz="4800" b="1">
                <a:latin typeface="Helvetica"/>
                <a:ea typeface="Helvetica"/>
                <a:cs typeface="Helvetica"/>
                <a:sym typeface="Helvetica"/>
              </a:defRPr>
            </a:lvl1pPr>
          </a:lstStyle>
          <a:p>
            <a:r>
              <a:t>6. Seniors</a:t>
            </a:r>
          </a:p>
        </p:txBody>
      </p:sp>
      <p:sp>
        <p:nvSpPr>
          <p:cNvPr id="428" name="7. Sick people"/>
          <p:cNvSpPr/>
          <p:nvPr/>
        </p:nvSpPr>
        <p:spPr>
          <a:xfrm>
            <a:off x="13380736" y="9117448"/>
            <a:ext cx="5023138"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defTabSz="457200">
              <a:defRPr sz="4800" b="1">
                <a:latin typeface="Helvetica"/>
                <a:ea typeface="Helvetica"/>
                <a:cs typeface="Helvetica"/>
                <a:sym typeface="Helvetica"/>
              </a:defRPr>
            </a:lvl1pPr>
          </a:lstStyle>
          <a:p>
            <a:r>
              <a:t>7. Sick people</a:t>
            </a:r>
          </a:p>
        </p:txBody>
      </p:sp>
      <p:grpSp>
        <p:nvGrpSpPr>
          <p:cNvPr id="431" name="Grupo"/>
          <p:cNvGrpSpPr/>
          <p:nvPr/>
        </p:nvGrpSpPr>
        <p:grpSpPr>
          <a:xfrm>
            <a:off x="11528010" y="3075273"/>
            <a:ext cx="1516682" cy="1516683"/>
            <a:chOff x="0" y="0"/>
            <a:chExt cx="1516681" cy="1516681"/>
          </a:xfrm>
        </p:grpSpPr>
        <p:sp>
          <p:nvSpPr>
            <p:cNvPr id="429" name="Círculo"/>
            <p:cNvSpPr/>
            <p:nvPr/>
          </p:nvSpPr>
          <p:spPr>
            <a:xfrm>
              <a:off x="0" y="0"/>
              <a:ext cx="1516682" cy="1516682"/>
            </a:xfrm>
            <a:prstGeom prst="ellipse">
              <a:avLst/>
            </a:prstGeom>
            <a:blipFill rotWithShape="1">
              <a:blip r:embed="rId4"/>
              <a:srcRect/>
              <a:tile tx="0" ty="0" sx="100000" sy="100000" flip="none" algn="tl"/>
            </a:blipFill>
            <a:ln w="12700" cap="flat">
              <a:noFill/>
              <a:miter lim="400000"/>
            </a:ln>
            <a:effectLst/>
          </p:spPr>
          <p:txBody>
            <a:bodyPr wrap="square" lIns="50800" tIns="50800" rIns="50800" bIns="50800" numCol="1" anchor="ctr">
              <a:noAutofit/>
            </a:bodyPr>
            <a:lstStyle/>
            <a:p>
              <a:pPr>
                <a:defRPr sz="3600"/>
              </a:pPr>
              <a:endParaRPr/>
            </a:p>
          </p:txBody>
        </p:sp>
        <p:pic>
          <p:nvPicPr>
            <p:cNvPr id="430" name="dxn-01.png" descr="dxn-01.png"/>
            <p:cNvPicPr>
              <a:picLocks noChangeAspect="1"/>
            </p:cNvPicPr>
            <p:nvPr/>
          </p:nvPicPr>
          <p:blipFill>
            <a:blip r:embed="rId5">
              <a:extLst/>
            </a:blip>
            <a:stretch>
              <a:fillRect/>
            </a:stretch>
          </p:blipFill>
          <p:spPr>
            <a:xfrm>
              <a:off x="291830" y="270155"/>
              <a:ext cx="933022" cy="933022"/>
            </a:xfrm>
            <a:prstGeom prst="rect">
              <a:avLst/>
            </a:prstGeom>
            <a:ln w="12700" cap="flat">
              <a:noFill/>
              <a:miter lim="400000"/>
            </a:ln>
            <a:effectLst/>
          </p:spPr>
        </p:pic>
      </p:grpSp>
      <p:grpSp>
        <p:nvGrpSpPr>
          <p:cNvPr id="434" name="Grupo"/>
          <p:cNvGrpSpPr/>
          <p:nvPr/>
        </p:nvGrpSpPr>
        <p:grpSpPr>
          <a:xfrm>
            <a:off x="9747053" y="3826952"/>
            <a:ext cx="1516683" cy="1516683"/>
            <a:chOff x="0" y="0"/>
            <a:chExt cx="1516681" cy="1516681"/>
          </a:xfrm>
        </p:grpSpPr>
        <p:sp>
          <p:nvSpPr>
            <p:cNvPr id="432" name="Círculo"/>
            <p:cNvSpPr/>
            <p:nvPr/>
          </p:nvSpPr>
          <p:spPr>
            <a:xfrm>
              <a:off x="0" y="0"/>
              <a:ext cx="1516682" cy="1516682"/>
            </a:xfrm>
            <a:prstGeom prst="ellipse">
              <a:avLst/>
            </a:prstGeom>
            <a:blipFill rotWithShape="1">
              <a:blip r:embed="rId6"/>
              <a:srcRect/>
              <a:tile tx="0" ty="0" sx="100000" sy="100000" flip="none" algn="tl"/>
            </a:blipFill>
            <a:ln w="12700" cap="flat">
              <a:noFill/>
              <a:miter lim="400000"/>
            </a:ln>
            <a:effectLst/>
          </p:spPr>
          <p:txBody>
            <a:bodyPr wrap="square" lIns="50800" tIns="50800" rIns="50800" bIns="50800" numCol="1" anchor="ctr">
              <a:noAutofit/>
            </a:bodyPr>
            <a:lstStyle/>
            <a:p>
              <a:pPr>
                <a:defRPr sz="3600"/>
              </a:pPr>
              <a:endParaRPr/>
            </a:p>
          </p:txBody>
        </p:sp>
        <p:pic>
          <p:nvPicPr>
            <p:cNvPr id="433" name="dxn-02.png" descr="dxn-02.png"/>
            <p:cNvPicPr>
              <a:picLocks noChangeAspect="1"/>
            </p:cNvPicPr>
            <p:nvPr/>
          </p:nvPicPr>
          <p:blipFill>
            <a:blip r:embed="rId7">
              <a:extLst/>
            </a:blip>
            <a:stretch>
              <a:fillRect/>
            </a:stretch>
          </p:blipFill>
          <p:spPr>
            <a:xfrm>
              <a:off x="291830" y="245823"/>
              <a:ext cx="933022" cy="933021"/>
            </a:xfrm>
            <a:prstGeom prst="rect">
              <a:avLst/>
            </a:prstGeom>
            <a:ln w="12700" cap="flat">
              <a:noFill/>
              <a:miter lim="400000"/>
            </a:ln>
            <a:effectLst/>
          </p:spPr>
        </p:pic>
      </p:grpSp>
      <p:grpSp>
        <p:nvGrpSpPr>
          <p:cNvPr id="437" name="Grupo"/>
          <p:cNvGrpSpPr/>
          <p:nvPr/>
        </p:nvGrpSpPr>
        <p:grpSpPr>
          <a:xfrm>
            <a:off x="11528010" y="4989454"/>
            <a:ext cx="1516682" cy="1516682"/>
            <a:chOff x="0" y="0"/>
            <a:chExt cx="1516681" cy="1516681"/>
          </a:xfrm>
        </p:grpSpPr>
        <p:sp>
          <p:nvSpPr>
            <p:cNvPr id="435" name="Círculo"/>
            <p:cNvSpPr/>
            <p:nvPr/>
          </p:nvSpPr>
          <p:spPr>
            <a:xfrm>
              <a:off x="0" y="0"/>
              <a:ext cx="1516682" cy="1516682"/>
            </a:xfrm>
            <a:prstGeom prst="ellipse">
              <a:avLst/>
            </a:prstGeom>
            <a:solidFill>
              <a:schemeClr val="accent3">
                <a:hueOff val="-499813"/>
                <a:satOff val="-5228"/>
                <a:lumOff val="24899"/>
              </a:schemeClr>
            </a:solidFill>
            <a:ln w="12700" cap="flat">
              <a:noFill/>
              <a:miter lim="400000"/>
            </a:ln>
            <a:effectLst/>
          </p:spPr>
          <p:txBody>
            <a:bodyPr wrap="square" lIns="50800" tIns="50800" rIns="50800" bIns="50800" numCol="1" anchor="ctr">
              <a:noAutofit/>
            </a:bodyPr>
            <a:lstStyle/>
            <a:p>
              <a:pPr>
                <a:defRPr sz="3600"/>
              </a:pPr>
              <a:endParaRPr/>
            </a:p>
          </p:txBody>
        </p:sp>
        <p:pic>
          <p:nvPicPr>
            <p:cNvPr id="436" name="dxn-03.png" descr="dxn-03.png"/>
            <p:cNvPicPr>
              <a:picLocks noChangeAspect="1"/>
            </p:cNvPicPr>
            <p:nvPr/>
          </p:nvPicPr>
          <p:blipFill>
            <a:blip r:embed="rId8">
              <a:extLst/>
            </a:blip>
            <a:stretch>
              <a:fillRect/>
            </a:stretch>
          </p:blipFill>
          <p:spPr>
            <a:xfrm>
              <a:off x="291830" y="221969"/>
              <a:ext cx="933022" cy="933022"/>
            </a:xfrm>
            <a:prstGeom prst="rect">
              <a:avLst/>
            </a:prstGeom>
            <a:ln w="12700" cap="flat">
              <a:noFill/>
              <a:miter lim="400000"/>
            </a:ln>
            <a:effectLst/>
          </p:spPr>
        </p:pic>
      </p:grpSp>
      <p:grpSp>
        <p:nvGrpSpPr>
          <p:cNvPr id="440" name="Grupo"/>
          <p:cNvGrpSpPr/>
          <p:nvPr/>
        </p:nvGrpSpPr>
        <p:grpSpPr>
          <a:xfrm>
            <a:off x="9747053" y="5852615"/>
            <a:ext cx="1516683" cy="1516682"/>
            <a:chOff x="0" y="0"/>
            <a:chExt cx="1516681" cy="1516681"/>
          </a:xfrm>
        </p:grpSpPr>
        <p:sp>
          <p:nvSpPr>
            <p:cNvPr id="438" name="Círculo"/>
            <p:cNvSpPr/>
            <p:nvPr/>
          </p:nvSpPr>
          <p:spPr>
            <a:xfrm>
              <a:off x="0" y="0"/>
              <a:ext cx="1516682" cy="1516682"/>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600"/>
              </a:pPr>
              <a:endParaRPr/>
            </a:p>
          </p:txBody>
        </p:sp>
        <p:pic>
          <p:nvPicPr>
            <p:cNvPr id="439" name="dxn-04.png" descr="dxn-04.png"/>
            <p:cNvPicPr>
              <a:picLocks noChangeAspect="1"/>
            </p:cNvPicPr>
            <p:nvPr/>
          </p:nvPicPr>
          <p:blipFill>
            <a:blip r:embed="rId9">
              <a:extLst/>
            </a:blip>
            <a:stretch>
              <a:fillRect/>
            </a:stretch>
          </p:blipFill>
          <p:spPr>
            <a:xfrm>
              <a:off x="291830" y="291830"/>
              <a:ext cx="933022" cy="933022"/>
            </a:xfrm>
            <a:prstGeom prst="rect">
              <a:avLst/>
            </a:prstGeom>
            <a:ln w="12700" cap="flat">
              <a:noFill/>
              <a:miter lim="400000"/>
            </a:ln>
            <a:effectLst/>
          </p:spPr>
        </p:pic>
      </p:grpSp>
      <p:grpSp>
        <p:nvGrpSpPr>
          <p:cNvPr id="443" name="Grupo"/>
          <p:cNvGrpSpPr/>
          <p:nvPr/>
        </p:nvGrpSpPr>
        <p:grpSpPr>
          <a:xfrm>
            <a:off x="11528010" y="6860400"/>
            <a:ext cx="1516682" cy="1516683"/>
            <a:chOff x="0" y="0"/>
            <a:chExt cx="1516681" cy="1516681"/>
          </a:xfrm>
        </p:grpSpPr>
        <p:sp>
          <p:nvSpPr>
            <p:cNvPr id="441" name="Círculo"/>
            <p:cNvSpPr/>
            <p:nvPr/>
          </p:nvSpPr>
          <p:spPr>
            <a:xfrm>
              <a:off x="0" y="0"/>
              <a:ext cx="1516682" cy="1516682"/>
            </a:xfrm>
            <a:prstGeom prst="ellipse">
              <a:avLst/>
            </a:prstGeom>
            <a:solidFill>
              <a:schemeClr val="accent2"/>
            </a:solidFill>
            <a:ln w="12700" cap="flat">
              <a:noFill/>
              <a:miter lim="400000"/>
            </a:ln>
            <a:effectLst/>
          </p:spPr>
          <p:txBody>
            <a:bodyPr wrap="square" lIns="50800" tIns="50800" rIns="50800" bIns="50800" numCol="1" anchor="ctr">
              <a:noAutofit/>
            </a:bodyPr>
            <a:lstStyle/>
            <a:p>
              <a:pPr>
                <a:defRPr sz="3600"/>
              </a:pPr>
              <a:endParaRPr/>
            </a:p>
          </p:txBody>
        </p:sp>
        <p:pic>
          <p:nvPicPr>
            <p:cNvPr id="442" name="dxn-05.png" descr="dxn-05.png"/>
            <p:cNvPicPr>
              <a:picLocks noChangeAspect="1"/>
            </p:cNvPicPr>
            <p:nvPr/>
          </p:nvPicPr>
          <p:blipFill>
            <a:blip r:embed="rId10">
              <a:extLst/>
            </a:blip>
            <a:stretch>
              <a:fillRect/>
            </a:stretch>
          </p:blipFill>
          <p:spPr>
            <a:xfrm>
              <a:off x="291830" y="291830"/>
              <a:ext cx="933022" cy="933022"/>
            </a:xfrm>
            <a:prstGeom prst="rect">
              <a:avLst/>
            </a:prstGeom>
            <a:ln w="12700" cap="flat">
              <a:noFill/>
              <a:miter lim="400000"/>
            </a:ln>
            <a:effectLst/>
          </p:spPr>
        </p:pic>
      </p:grpSp>
      <p:grpSp>
        <p:nvGrpSpPr>
          <p:cNvPr id="446" name="Grupo"/>
          <p:cNvGrpSpPr/>
          <p:nvPr/>
        </p:nvGrpSpPr>
        <p:grpSpPr>
          <a:xfrm>
            <a:off x="9747053" y="7734442"/>
            <a:ext cx="1516683" cy="1516683"/>
            <a:chOff x="0" y="0"/>
            <a:chExt cx="1516681" cy="1516681"/>
          </a:xfrm>
        </p:grpSpPr>
        <p:sp>
          <p:nvSpPr>
            <p:cNvPr id="444" name="Círculo"/>
            <p:cNvSpPr/>
            <p:nvPr/>
          </p:nvSpPr>
          <p:spPr>
            <a:xfrm>
              <a:off x="0" y="0"/>
              <a:ext cx="1516682" cy="1516682"/>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600"/>
              </a:pPr>
              <a:endParaRPr/>
            </a:p>
          </p:txBody>
        </p:sp>
        <p:pic>
          <p:nvPicPr>
            <p:cNvPr id="445" name="dxn-06.png" descr="dxn-06.png"/>
            <p:cNvPicPr>
              <a:picLocks noChangeAspect="1"/>
            </p:cNvPicPr>
            <p:nvPr/>
          </p:nvPicPr>
          <p:blipFill>
            <a:blip r:embed="rId11">
              <a:extLst/>
            </a:blip>
            <a:stretch>
              <a:fillRect/>
            </a:stretch>
          </p:blipFill>
          <p:spPr>
            <a:xfrm>
              <a:off x="188288" y="188288"/>
              <a:ext cx="1140106" cy="1140106"/>
            </a:xfrm>
            <a:prstGeom prst="rect">
              <a:avLst/>
            </a:prstGeom>
            <a:ln w="12700" cap="flat">
              <a:noFill/>
              <a:miter lim="400000"/>
            </a:ln>
            <a:effectLst/>
          </p:spPr>
        </p:pic>
      </p:grpSp>
      <p:grpSp>
        <p:nvGrpSpPr>
          <p:cNvPr id="449" name="Grupo"/>
          <p:cNvGrpSpPr/>
          <p:nvPr/>
        </p:nvGrpSpPr>
        <p:grpSpPr>
          <a:xfrm>
            <a:off x="11528010" y="8753290"/>
            <a:ext cx="1516682" cy="1516682"/>
            <a:chOff x="0" y="0"/>
            <a:chExt cx="1516681" cy="1516681"/>
          </a:xfrm>
        </p:grpSpPr>
        <p:sp>
          <p:nvSpPr>
            <p:cNvPr id="447" name="Círculo"/>
            <p:cNvSpPr/>
            <p:nvPr/>
          </p:nvSpPr>
          <p:spPr>
            <a:xfrm>
              <a:off x="0" y="0"/>
              <a:ext cx="1516682" cy="1516682"/>
            </a:xfrm>
            <a:prstGeom prst="ellipse">
              <a:avLst/>
            </a:prstGeom>
            <a:solidFill>
              <a:schemeClr val="accent4">
                <a:hueOff val="102361"/>
                <a:satOff val="14118"/>
                <a:lumOff val="10675"/>
              </a:schemeClr>
            </a:solidFill>
            <a:ln w="12700" cap="flat">
              <a:noFill/>
              <a:miter lim="400000"/>
            </a:ln>
            <a:effectLst/>
          </p:spPr>
          <p:txBody>
            <a:bodyPr wrap="square" lIns="50800" tIns="50800" rIns="50800" bIns="50800" numCol="1" anchor="ctr">
              <a:noAutofit/>
            </a:bodyPr>
            <a:lstStyle/>
            <a:p>
              <a:pPr>
                <a:defRPr sz="3600"/>
              </a:pPr>
              <a:endParaRPr/>
            </a:p>
          </p:txBody>
        </p:sp>
        <p:pic>
          <p:nvPicPr>
            <p:cNvPr id="448" name="dxn-07.png" descr="dxn-07.png"/>
            <p:cNvPicPr>
              <a:picLocks noChangeAspect="1"/>
            </p:cNvPicPr>
            <p:nvPr/>
          </p:nvPicPr>
          <p:blipFill>
            <a:blip r:embed="rId12">
              <a:extLst/>
            </a:blip>
            <a:stretch>
              <a:fillRect/>
            </a:stretch>
          </p:blipFill>
          <p:spPr>
            <a:xfrm>
              <a:off x="291830" y="291830"/>
              <a:ext cx="933021" cy="933022"/>
            </a:xfrm>
            <a:prstGeom prst="rect">
              <a:avLst/>
            </a:prstGeom>
            <a:ln w="12700" cap="flat">
              <a:noFill/>
              <a:miter lim="400000"/>
            </a:ln>
            <a:effectLst/>
          </p:spPr>
        </p:pic>
      </p:grpSp>
      <p:pic>
        <p:nvPicPr>
          <p:cNvPr id="450" name="DXN-02.png" descr="DXN-02.png"/>
          <p:cNvPicPr>
            <a:picLocks noChangeAspect="1"/>
          </p:cNvPicPr>
          <p:nvPr/>
        </p:nvPicPr>
        <p:blipFill>
          <a:blip r:embed="rId13">
            <a:extLst/>
          </a:blip>
          <a:stretch>
            <a:fillRect/>
          </a:stretch>
        </p:blipFill>
        <p:spPr>
          <a:xfrm>
            <a:off x="949964" y="10972772"/>
            <a:ext cx="2468362" cy="2384360"/>
          </a:xfrm>
          <a:prstGeom prst="rect">
            <a:avLst/>
          </a:prstGeom>
          <a:ln w="12700">
            <a:miter lim="400000"/>
          </a:ln>
        </p:spPr>
      </p:pic>
      <p:sp>
        <p:nvSpPr>
          <p:cNvPr id="451" name="Food and dietary supplement products sold by Daxen are intended to contribute to the daily diet and overall health and are not intended for use in the prevention, treatment, mitigation, or cure of any disease or health related condition.  Consult an appropriately licensed health care practitioner for a medical history evaluation, diagnosis, treatment, and health recommendations."/>
          <p:cNvSpPr/>
          <p:nvPr/>
        </p:nvSpPr>
        <p:spPr>
          <a:xfrm>
            <a:off x="4668841" y="12261311"/>
            <a:ext cx="12051250" cy="105156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nSpc>
                <a:spcPct val="80000"/>
              </a:lnSpc>
              <a:spcBef>
                <a:spcPts val="5900"/>
              </a:spcBef>
              <a:defRPr sz="1800"/>
            </a:lvl1pPr>
          </a:lstStyle>
          <a:p>
            <a:r>
              <a:t>Food and dietary supplement products sold by Daxen are intended to contribute to the daily diet and overall health and are not intended for use in the prevention, treatment, mitigation, or cure of any disease or health related condition.  Consult an appropriately licensed health care practitioner for a medical history evaluation, diagnosis, treatment, and health recommendations.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5" name="Grupo"/>
          <p:cNvGrpSpPr/>
          <p:nvPr/>
        </p:nvGrpSpPr>
        <p:grpSpPr>
          <a:xfrm>
            <a:off x="-631249" y="7893586"/>
            <a:ext cx="28472356" cy="5986188"/>
            <a:chOff x="0" y="0"/>
            <a:chExt cx="28472354" cy="5986186"/>
          </a:xfrm>
        </p:grpSpPr>
        <p:sp>
          <p:nvSpPr>
            <p:cNvPr id="123" name="Figura"/>
            <p:cNvSpPr/>
            <p:nvPr/>
          </p:nvSpPr>
          <p:spPr>
            <a:xfrm>
              <a:off x="0" y="0"/>
              <a:ext cx="27522761" cy="5981744"/>
            </a:xfrm>
            <a:custGeom>
              <a:avLst/>
              <a:gdLst/>
              <a:ahLst/>
              <a:cxnLst>
                <a:cxn ang="0">
                  <a:pos x="wd2" y="hd2"/>
                </a:cxn>
                <a:cxn ang="5400000">
                  <a:pos x="wd2" y="hd2"/>
                </a:cxn>
                <a:cxn ang="10800000">
                  <a:pos x="wd2" y="hd2"/>
                </a:cxn>
                <a:cxn ang="16200000">
                  <a:pos x="wd2" y="hd2"/>
                </a:cxn>
              </a:cxnLst>
              <a:rect l="0" t="0" r="r" b="b"/>
              <a:pathLst>
                <a:path w="21600" h="21600" extrusionOk="0">
                  <a:moveTo>
                    <a:pt x="11974" y="9767"/>
                  </a:moveTo>
                  <a:cubicBezTo>
                    <a:pt x="15368" y="9177"/>
                    <a:pt x="18722" y="13300"/>
                    <a:pt x="21600" y="21600"/>
                  </a:cubicBezTo>
                  <a:lnTo>
                    <a:pt x="0" y="21600"/>
                  </a:lnTo>
                  <a:lnTo>
                    <a:pt x="0" y="0"/>
                  </a:lnTo>
                  <a:cubicBezTo>
                    <a:pt x="2906" y="7498"/>
                    <a:pt x="6208" y="11122"/>
                    <a:pt x="9536" y="10482"/>
                  </a:cubicBezTo>
                  <a:cubicBezTo>
                    <a:pt x="10350" y="10326"/>
                    <a:pt x="11160" y="9909"/>
                    <a:pt x="11974" y="9767"/>
                  </a:cubicBezTo>
                  <a:close/>
                </a:path>
              </a:pathLst>
            </a:custGeom>
            <a:solidFill>
              <a:srgbClr val="212121">
                <a:alpha val="45301"/>
              </a:srgbClr>
            </a:solidFill>
            <a:ln w="12700" cap="flat">
              <a:noFill/>
              <a:miter lim="400000"/>
            </a:ln>
            <a:effectLst>
              <a:outerShdw blurRad="215900" dist="117245" dir="17693598" rotWithShape="0">
                <a:srgbClr val="000000">
                  <a:alpha val="50000"/>
                </a:srgbClr>
              </a:outerShdw>
            </a:effectLst>
          </p:spPr>
          <p:txBody>
            <a:bodyPr wrap="square" lIns="50800" tIns="50800" rIns="50800" bIns="50800" numCol="1" anchor="ctr">
              <a:noAutofit/>
            </a:bodyPr>
            <a:lstStyle/>
            <a:p>
              <a:pPr>
                <a:defRPr sz="3600"/>
              </a:pPr>
              <a:endParaRPr/>
            </a:p>
          </p:txBody>
        </p:sp>
        <p:sp>
          <p:nvSpPr>
            <p:cNvPr id="124" name="Figura"/>
            <p:cNvSpPr/>
            <p:nvPr/>
          </p:nvSpPr>
          <p:spPr>
            <a:xfrm>
              <a:off x="135268" y="1099566"/>
              <a:ext cx="28337087" cy="4886621"/>
            </a:xfrm>
            <a:custGeom>
              <a:avLst/>
              <a:gdLst/>
              <a:ahLst/>
              <a:cxnLst>
                <a:cxn ang="0">
                  <a:pos x="wd2" y="hd2"/>
                </a:cxn>
                <a:cxn ang="5400000">
                  <a:pos x="wd2" y="hd2"/>
                </a:cxn>
                <a:cxn ang="10800000">
                  <a:pos x="wd2" y="hd2"/>
                </a:cxn>
                <a:cxn ang="16200000">
                  <a:pos x="wd2" y="hd2"/>
                </a:cxn>
              </a:cxnLst>
              <a:rect l="0" t="0" r="r" b="b"/>
              <a:pathLst>
                <a:path w="21600" h="21600" extrusionOk="0">
                  <a:moveTo>
                    <a:pt x="19995" y="13224"/>
                  </a:moveTo>
                  <a:cubicBezTo>
                    <a:pt x="20619" y="15380"/>
                    <a:pt x="21166" y="18216"/>
                    <a:pt x="21600" y="21600"/>
                  </a:cubicBezTo>
                  <a:lnTo>
                    <a:pt x="0" y="21437"/>
                  </a:lnTo>
                  <a:lnTo>
                    <a:pt x="0" y="0"/>
                  </a:lnTo>
                  <a:cubicBezTo>
                    <a:pt x="2996" y="10221"/>
                    <a:pt x="6404" y="14529"/>
                    <a:pt x="9826" y="12511"/>
                  </a:cubicBezTo>
                  <a:cubicBezTo>
                    <a:pt x="13269" y="10481"/>
                    <a:pt x="16863" y="2422"/>
                    <a:pt x="19995" y="13224"/>
                  </a:cubicBezTo>
                  <a:close/>
                </a:path>
              </a:pathLst>
            </a:custGeom>
            <a:solidFill>
              <a:srgbClr val="941100">
                <a:alpha val="32219"/>
              </a:srgbClr>
            </a:solidFill>
            <a:ln w="12700" cap="flat">
              <a:noFill/>
              <a:miter lim="400000"/>
            </a:ln>
            <a:effectLst>
              <a:outerShdw blurRad="139700" dist="117245" dir="17693598" rotWithShape="0">
                <a:srgbClr val="000000">
                  <a:alpha val="32384"/>
                </a:srgbClr>
              </a:outerShdw>
            </a:effectLst>
          </p:spPr>
          <p:txBody>
            <a:bodyPr wrap="square" lIns="50800" tIns="50800" rIns="50800" bIns="50800" numCol="1" anchor="ctr">
              <a:noAutofit/>
            </a:bodyPr>
            <a:lstStyle/>
            <a:p>
              <a:pPr>
                <a:defRPr sz="3600"/>
              </a:pPr>
              <a:endParaRPr/>
            </a:p>
          </p:txBody>
        </p:sp>
      </p:grpSp>
      <p:sp>
        <p:nvSpPr>
          <p:cNvPr id="126" name="Ganotherapy"/>
          <p:cNvSpPr/>
          <p:nvPr/>
        </p:nvSpPr>
        <p:spPr>
          <a:xfrm>
            <a:off x="3472239" y="4258236"/>
            <a:ext cx="10787178" cy="2298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4400"/>
            </a:lvl1pPr>
          </a:lstStyle>
          <a:p>
            <a:r>
              <a:t>Ganotherapy</a:t>
            </a:r>
          </a:p>
        </p:txBody>
      </p:sp>
      <p:sp>
        <p:nvSpPr>
          <p:cNvPr id="127" name="Rectángulo"/>
          <p:cNvSpPr/>
          <p:nvPr/>
        </p:nvSpPr>
        <p:spPr>
          <a:xfrm>
            <a:off x="2843757" y="3849080"/>
            <a:ext cx="13784070" cy="3117012"/>
          </a:xfrm>
          <a:prstGeom prst="rect">
            <a:avLst/>
          </a:prstGeom>
          <a:ln w="101600">
            <a:solidFill>
              <a:srgbClr val="FFFFFF"/>
            </a:solidFill>
            <a:miter lim="400000"/>
          </a:ln>
        </p:spPr>
        <p:txBody>
          <a:bodyPr lIns="50800" tIns="50800" rIns="50800" bIns="50800" anchor="ctr"/>
          <a:lstStyle/>
          <a:p>
            <a:pPr>
              <a:defRPr sz="3600"/>
            </a:pPr>
            <a:endParaRPr/>
          </a:p>
        </p:txBody>
      </p:sp>
      <p:pic>
        <p:nvPicPr>
          <p:cNvPr id="128" name="gano.png" descr="gano.png"/>
          <p:cNvPicPr>
            <a:picLocks noChangeAspect="1"/>
          </p:cNvPicPr>
          <p:nvPr/>
        </p:nvPicPr>
        <p:blipFill>
          <a:blip r:embed="rId2">
            <a:extLst/>
          </a:blip>
          <a:stretch>
            <a:fillRect/>
          </a:stretch>
        </p:blipFill>
        <p:spPr>
          <a:xfrm>
            <a:off x="14410201" y="1915086"/>
            <a:ext cx="6985001" cy="6985001"/>
          </a:xfrm>
          <a:prstGeom prst="rect">
            <a:avLst/>
          </a:prstGeom>
          <a:ln w="12700">
            <a:miter lim="400000"/>
          </a:ln>
        </p:spPr>
      </p:pic>
      <p:pic>
        <p:nvPicPr>
          <p:cNvPr id="129" name="DXN-02.png" descr="DXN-02.png"/>
          <p:cNvPicPr>
            <a:picLocks noChangeAspect="1"/>
          </p:cNvPicPr>
          <p:nvPr/>
        </p:nvPicPr>
        <p:blipFill>
          <a:blip r:embed="rId3">
            <a:extLst/>
          </a:blip>
          <a:stretch>
            <a:fillRect/>
          </a:stretch>
        </p:blipFill>
        <p:spPr>
          <a:xfrm>
            <a:off x="20458030" y="10972772"/>
            <a:ext cx="2468362" cy="238436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5" name="Grupo"/>
          <p:cNvGrpSpPr/>
          <p:nvPr/>
        </p:nvGrpSpPr>
        <p:grpSpPr>
          <a:xfrm>
            <a:off x="-631249" y="9454710"/>
            <a:ext cx="28472356" cy="5986188"/>
            <a:chOff x="0" y="0"/>
            <a:chExt cx="28472354" cy="5986186"/>
          </a:xfrm>
        </p:grpSpPr>
        <p:sp>
          <p:nvSpPr>
            <p:cNvPr id="453" name="Figura"/>
            <p:cNvSpPr/>
            <p:nvPr/>
          </p:nvSpPr>
          <p:spPr>
            <a:xfrm>
              <a:off x="0" y="0"/>
              <a:ext cx="27522761" cy="5981744"/>
            </a:xfrm>
            <a:custGeom>
              <a:avLst/>
              <a:gdLst/>
              <a:ahLst/>
              <a:cxnLst>
                <a:cxn ang="0">
                  <a:pos x="wd2" y="hd2"/>
                </a:cxn>
                <a:cxn ang="5400000">
                  <a:pos x="wd2" y="hd2"/>
                </a:cxn>
                <a:cxn ang="10800000">
                  <a:pos x="wd2" y="hd2"/>
                </a:cxn>
                <a:cxn ang="16200000">
                  <a:pos x="wd2" y="hd2"/>
                </a:cxn>
              </a:cxnLst>
              <a:rect l="0" t="0" r="r" b="b"/>
              <a:pathLst>
                <a:path w="21600" h="21600" extrusionOk="0">
                  <a:moveTo>
                    <a:pt x="11974" y="9767"/>
                  </a:moveTo>
                  <a:cubicBezTo>
                    <a:pt x="15368" y="9177"/>
                    <a:pt x="18722" y="13300"/>
                    <a:pt x="21600" y="21600"/>
                  </a:cubicBezTo>
                  <a:lnTo>
                    <a:pt x="0" y="21600"/>
                  </a:lnTo>
                  <a:lnTo>
                    <a:pt x="0" y="0"/>
                  </a:lnTo>
                  <a:cubicBezTo>
                    <a:pt x="2906" y="7498"/>
                    <a:pt x="6208" y="11122"/>
                    <a:pt x="9536" y="10482"/>
                  </a:cubicBezTo>
                  <a:cubicBezTo>
                    <a:pt x="10350" y="10326"/>
                    <a:pt x="11160" y="9909"/>
                    <a:pt x="11974" y="9767"/>
                  </a:cubicBezTo>
                  <a:close/>
                </a:path>
              </a:pathLst>
            </a:custGeom>
            <a:solidFill>
              <a:srgbClr val="212121">
                <a:alpha val="45301"/>
              </a:srgbClr>
            </a:solidFill>
            <a:ln w="12700" cap="flat">
              <a:noFill/>
              <a:miter lim="400000"/>
            </a:ln>
            <a:effectLst>
              <a:outerShdw blurRad="215900" dist="117245" dir="17693598" rotWithShape="0">
                <a:srgbClr val="000000">
                  <a:alpha val="50000"/>
                </a:srgbClr>
              </a:outerShdw>
            </a:effectLst>
          </p:spPr>
          <p:txBody>
            <a:bodyPr wrap="square" lIns="50800" tIns="50800" rIns="50800" bIns="50800" numCol="1" anchor="ctr">
              <a:noAutofit/>
            </a:bodyPr>
            <a:lstStyle/>
            <a:p>
              <a:pPr>
                <a:defRPr sz="3600"/>
              </a:pPr>
              <a:endParaRPr/>
            </a:p>
          </p:txBody>
        </p:sp>
        <p:sp>
          <p:nvSpPr>
            <p:cNvPr id="454" name="Figura"/>
            <p:cNvSpPr/>
            <p:nvPr/>
          </p:nvSpPr>
          <p:spPr>
            <a:xfrm>
              <a:off x="135268" y="1099566"/>
              <a:ext cx="28337087" cy="4886621"/>
            </a:xfrm>
            <a:custGeom>
              <a:avLst/>
              <a:gdLst/>
              <a:ahLst/>
              <a:cxnLst>
                <a:cxn ang="0">
                  <a:pos x="wd2" y="hd2"/>
                </a:cxn>
                <a:cxn ang="5400000">
                  <a:pos x="wd2" y="hd2"/>
                </a:cxn>
                <a:cxn ang="10800000">
                  <a:pos x="wd2" y="hd2"/>
                </a:cxn>
                <a:cxn ang="16200000">
                  <a:pos x="wd2" y="hd2"/>
                </a:cxn>
              </a:cxnLst>
              <a:rect l="0" t="0" r="r" b="b"/>
              <a:pathLst>
                <a:path w="21600" h="21600" extrusionOk="0">
                  <a:moveTo>
                    <a:pt x="19995" y="13224"/>
                  </a:moveTo>
                  <a:cubicBezTo>
                    <a:pt x="20619" y="15380"/>
                    <a:pt x="21166" y="18216"/>
                    <a:pt x="21600" y="21600"/>
                  </a:cubicBezTo>
                  <a:lnTo>
                    <a:pt x="0" y="21437"/>
                  </a:lnTo>
                  <a:lnTo>
                    <a:pt x="0" y="0"/>
                  </a:lnTo>
                  <a:cubicBezTo>
                    <a:pt x="2996" y="10221"/>
                    <a:pt x="6404" y="14529"/>
                    <a:pt x="9826" y="12511"/>
                  </a:cubicBezTo>
                  <a:cubicBezTo>
                    <a:pt x="13269" y="10481"/>
                    <a:pt x="16863" y="2422"/>
                    <a:pt x="19995" y="13224"/>
                  </a:cubicBezTo>
                  <a:close/>
                </a:path>
              </a:pathLst>
            </a:custGeom>
            <a:solidFill>
              <a:srgbClr val="941100">
                <a:alpha val="32219"/>
              </a:srgbClr>
            </a:solidFill>
            <a:ln w="12700" cap="flat">
              <a:noFill/>
              <a:miter lim="400000"/>
            </a:ln>
            <a:effectLst>
              <a:outerShdw blurRad="139700" dist="117245" dir="17693598" rotWithShape="0">
                <a:srgbClr val="000000">
                  <a:alpha val="32384"/>
                </a:srgbClr>
              </a:outerShdw>
            </a:effectLst>
          </p:spPr>
          <p:txBody>
            <a:bodyPr wrap="square" lIns="50800" tIns="50800" rIns="50800" bIns="50800" numCol="1" anchor="ctr">
              <a:noAutofit/>
            </a:bodyPr>
            <a:lstStyle/>
            <a:p>
              <a:pPr>
                <a:defRPr sz="3600"/>
              </a:pPr>
              <a:endParaRPr/>
            </a:p>
          </p:txBody>
        </p:sp>
      </p:grpSp>
      <p:sp>
        <p:nvSpPr>
          <p:cNvPr id="456" name="Ganotherapy"/>
          <p:cNvSpPr/>
          <p:nvPr/>
        </p:nvSpPr>
        <p:spPr>
          <a:xfrm>
            <a:off x="10975042" y="4991229"/>
            <a:ext cx="4857802" cy="10795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6400"/>
            </a:lvl1pPr>
          </a:lstStyle>
          <a:p>
            <a:r>
              <a:t>Ganotherapy</a:t>
            </a:r>
          </a:p>
        </p:txBody>
      </p:sp>
      <p:pic>
        <p:nvPicPr>
          <p:cNvPr id="457" name="gano.png" descr="gano.png"/>
          <p:cNvPicPr>
            <a:picLocks noChangeAspect="1"/>
          </p:cNvPicPr>
          <p:nvPr/>
        </p:nvPicPr>
        <p:blipFill>
          <a:blip r:embed="rId2">
            <a:extLst/>
          </a:blip>
          <a:stretch>
            <a:fillRect/>
          </a:stretch>
        </p:blipFill>
        <p:spPr>
          <a:xfrm>
            <a:off x="15941022" y="3742437"/>
            <a:ext cx="2809276" cy="2809276"/>
          </a:xfrm>
          <a:prstGeom prst="rect">
            <a:avLst/>
          </a:prstGeom>
          <a:ln w="12700">
            <a:miter lim="400000"/>
          </a:ln>
        </p:spPr>
      </p:pic>
      <p:sp>
        <p:nvSpPr>
          <p:cNvPr id="458" name="THANK YOU"/>
          <p:cNvSpPr/>
          <p:nvPr/>
        </p:nvSpPr>
        <p:spPr>
          <a:xfrm>
            <a:off x="10139007" y="5959453"/>
            <a:ext cx="7091782" cy="1562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defTabSz="457200">
              <a:defRPr sz="9600"/>
            </a:lvl1pPr>
          </a:lstStyle>
          <a:p>
            <a:r>
              <a:t>THANK YOU</a:t>
            </a:r>
          </a:p>
        </p:txBody>
      </p:sp>
      <p:sp>
        <p:nvSpPr>
          <p:cNvPr id="459" name="Rectángulo"/>
          <p:cNvSpPr/>
          <p:nvPr/>
        </p:nvSpPr>
        <p:spPr>
          <a:xfrm>
            <a:off x="9543070" y="4016968"/>
            <a:ext cx="141473" cy="3802118"/>
          </a:xfrm>
          <a:prstGeom prst="rect">
            <a:avLst/>
          </a:prstGeom>
          <a:solidFill>
            <a:srgbClr val="FFFFFF">
              <a:alpha val="41839"/>
            </a:srgbClr>
          </a:solidFill>
          <a:ln w="12700">
            <a:miter lim="400000"/>
          </a:ln>
        </p:spPr>
        <p:txBody>
          <a:bodyPr lIns="50800" tIns="50800" rIns="50800" bIns="50800" anchor="ctr"/>
          <a:lstStyle/>
          <a:p>
            <a:pPr>
              <a:defRPr sz="3600"/>
            </a:pPr>
            <a:endParaRPr/>
          </a:p>
        </p:txBody>
      </p:sp>
      <p:pic>
        <p:nvPicPr>
          <p:cNvPr id="460" name="DXN-02.png" descr="DXN-02.png"/>
          <p:cNvPicPr>
            <a:picLocks noChangeAspect="1"/>
          </p:cNvPicPr>
          <p:nvPr/>
        </p:nvPicPr>
        <p:blipFill>
          <a:blip r:embed="rId3">
            <a:extLst/>
          </a:blip>
          <a:stretch>
            <a:fillRect/>
          </a:stretch>
        </p:blipFill>
        <p:spPr>
          <a:xfrm>
            <a:off x="5124683" y="3824824"/>
            <a:ext cx="4305581" cy="415905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4" name="Grupo"/>
          <p:cNvGrpSpPr/>
          <p:nvPr/>
        </p:nvGrpSpPr>
        <p:grpSpPr>
          <a:xfrm>
            <a:off x="-631249" y="9454710"/>
            <a:ext cx="28472356" cy="5986188"/>
            <a:chOff x="0" y="0"/>
            <a:chExt cx="28472354" cy="5986186"/>
          </a:xfrm>
        </p:grpSpPr>
        <p:sp>
          <p:nvSpPr>
            <p:cNvPr id="462" name="Figura"/>
            <p:cNvSpPr/>
            <p:nvPr/>
          </p:nvSpPr>
          <p:spPr>
            <a:xfrm>
              <a:off x="0" y="0"/>
              <a:ext cx="27522761" cy="5981744"/>
            </a:xfrm>
            <a:custGeom>
              <a:avLst/>
              <a:gdLst/>
              <a:ahLst/>
              <a:cxnLst>
                <a:cxn ang="0">
                  <a:pos x="wd2" y="hd2"/>
                </a:cxn>
                <a:cxn ang="5400000">
                  <a:pos x="wd2" y="hd2"/>
                </a:cxn>
                <a:cxn ang="10800000">
                  <a:pos x="wd2" y="hd2"/>
                </a:cxn>
                <a:cxn ang="16200000">
                  <a:pos x="wd2" y="hd2"/>
                </a:cxn>
              </a:cxnLst>
              <a:rect l="0" t="0" r="r" b="b"/>
              <a:pathLst>
                <a:path w="21600" h="21600" extrusionOk="0">
                  <a:moveTo>
                    <a:pt x="11974" y="9767"/>
                  </a:moveTo>
                  <a:cubicBezTo>
                    <a:pt x="15368" y="9177"/>
                    <a:pt x="18722" y="13300"/>
                    <a:pt x="21600" y="21600"/>
                  </a:cubicBezTo>
                  <a:lnTo>
                    <a:pt x="0" y="21600"/>
                  </a:lnTo>
                  <a:lnTo>
                    <a:pt x="0" y="0"/>
                  </a:lnTo>
                  <a:cubicBezTo>
                    <a:pt x="2906" y="7498"/>
                    <a:pt x="6208" y="11122"/>
                    <a:pt x="9536" y="10482"/>
                  </a:cubicBezTo>
                  <a:cubicBezTo>
                    <a:pt x="10350" y="10326"/>
                    <a:pt x="11160" y="9909"/>
                    <a:pt x="11974" y="9767"/>
                  </a:cubicBezTo>
                  <a:close/>
                </a:path>
              </a:pathLst>
            </a:custGeom>
            <a:solidFill>
              <a:srgbClr val="212121">
                <a:alpha val="45301"/>
              </a:srgbClr>
            </a:solidFill>
            <a:ln w="12700" cap="flat">
              <a:noFill/>
              <a:miter lim="400000"/>
            </a:ln>
            <a:effectLst>
              <a:outerShdw blurRad="215900" dist="117245" dir="17693598" rotWithShape="0">
                <a:srgbClr val="000000">
                  <a:alpha val="50000"/>
                </a:srgbClr>
              </a:outerShdw>
            </a:effectLst>
          </p:spPr>
          <p:txBody>
            <a:bodyPr wrap="square" lIns="50800" tIns="50800" rIns="50800" bIns="50800" numCol="1" anchor="ctr">
              <a:noAutofit/>
            </a:bodyPr>
            <a:lstStyle/>
            <a:p>
              <a:pPr>
                <a:defRPr sz="3600"/>
              </a:pPr>
              <a:endParaRPr/>
            </a:p>
          </p:txBody>
        </p:sp>
        <p:sp>
          <p:nvSpPr>
            <p:cNvPr id="463" name="Figura"/>
            <p:cNvSpPr/>
            <p:nvPr/>
          </p:nvSpPr>
          <p:spPr>
            <a:xfrm>
              <a:off x="135268" y="1099566"/>
              <a:ext cx="28337087" cy="4886621"/>
            </a:xfrm>
            <a:custGeom>
              <a:avLst/>
              <a:gdLst/>
              <a:ahLst/>
              <a:cxnLst>
                <a:cxn ang="0">
                  <a:pos x="wd2" y="hd2"/>
                </a:cxn>
                <a:cxn ang="5400000">
                  <a:pos x="wd2" y="hd2"/>
                </a:cxn>
                <a:cxn ang="10800000">
                  <a:pos x="wd2" y="hd2"/>
                </a:cxn>
                <a:cxn ang="16200000">
                  <a:pos x="wd2" y="hd2"/>
                </a:cxn>
              </a:cxnLst>
              <a:rect l="0" t="0" r="r" b="b"/>
              <a:pathLst>
                <a:path w="21600" h="21600" extrusionOk="0">
                  <a:moveTo>
                    <a:pt x="19995" y="13224"/>
                  </a:moveTo>
                  <a:cubicBezTo>
                    <a:pt x="20619" y="15380"/>
                    <a:pt x="21166" y="18216"/>
                    <a:pt x="21600" y="21600"/>
                  </a:cubicBezTo>
                  <a:lnTo>
                    <a:pt x="0" y="21437"/>
                  </a:lnTo>
                  <a:lnTo>
                    <a:pt x="0" y="0"/>
                  </a:lnTo>
                  <a:cubicBezTo>
                    <a:pt x="2996" y="10221"/>
                    <a:pt x="6404" y="14529"/>
                    <a:pt x="9826" y="12511"/>
                  </a:cubicBezTo>
                  <a:cubicBezTo>
                    <a:pt x="13269" y="10481"/>
                    <a:pt x="16863" y="2422"/>
                    <a:pt x="19995" y="13224"/>
                  </a:cubicBezTo>
                  <a:close/>
                </a:path>
              </a:pathLst>
            </a:custGeom>
            <a:solidFill>
              <a:srgbClr val="941100">
                <a:alpha val="32219"/>
              </a:srgbClr>
            </a:solidFill>
            <a:ln w="12700" cap="flat">
              <a:noFill/>
              <a:miter lim="400000"/>
            </a:ln>
            <a:effectLst>
              <a:outerShdw blurRad="139700" dist="117245" dir="17693598" rotWithShape="0">
                <a:srgbClr val="000000">
                  <a:alpha val="32384"/>
                </a:srgbClr>
              </a:outerShdw>
            </a:effectLst>
          </p:spPr>
          <p:txBody>
            <a:bodyPr wrap="square" lIns="50800" tIns="50800" rIns="50800" bIns="50800" numCol="1" anchor="ctr">
              <a:noAutofit/>
            </a:bodyPr>
            <a:lstStyle/>
            <a:p>
              <a:pPr>
                <a:defRPr sz="3600"/>
              </a:pPr>
              <a:endParaRPr/>
            </a:p>
          </p:txBody>
        </p:sp>
      </p:grpSp>
      <p:sp>
        <p:nvSpPr>
          <p:cNvPr id="465" name="Ganotherapy"/>
          <p:cNvSpPr/>
          <p:nvPr/>
        </p:nvSpPr>
        <p:spPr>
          <a:xfrm>
            <a:off x="24710261" y="4991229"/>
            <a:ext cx="4857802" cy="10795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6400"/>
            </a:lvl1pPr>
          </a:lstStyle>
          <a:p>
            <a:r>
              <a:t>Ganotherapy</a:t>
            </a:r>
          </a:p>
        </p:txBody>
      </p:sp>
      <p:pic>
        <p:nvPicPr>
          <p:cNvPr id="466" name="gano.png" descr="gano.png"/>
          <p:cNvPicPr>
            <a:picLocks noChangeAspect="1"/>
          </p:cNvPicPr>
          <p:nvPr/>
        </p:nvPicPr>
        <p:blipFill>
          <a:blip r:embed="rId2">
            <a:extLst/>
          </a:blip>
          <a:stretch>
            <a:fillRect/>
          </a:stretch>
        </p:blipFill>
        <p:spPr>
          <a:xfrm>
            <a:off x="15941022" y="-4277891"/>
            <a:ext cx="2809276" cy="2809276"/>
          </a:xfrm>
          <a:prstGeom prst="rect">
            <a:avLst/>
          </a:prstGeom>
          <a:ln w="12700">
            <a:miter lim="400000"/>
          </a:ln>
        </p:spPr>
      </p:pic>
      <p:sp>
        <p:nvSpPr>
          <p:cNvPr id="467" name="THANK YOU"/>
          <p:cNvSpPr/>
          <p:nvPr/>
        </p:nvSpPr>
        <p:spPr>
          <a:xfrm>
            <a:off x="10139007" y="15635800"/>
            <a:ext cx="7091782" cy="1562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defTabSz="457200">
              <a:defRPr sz="9600"/>
            </a:lvl1pPr>
          </a:lstStyle>
          <a:p>
            <a:r>
              <a:t>THANK YOU</a:t>
            </a:r>
          </a:p>
        </p:txBody>
      </p:sp>
      <p:sp>
        <p:nvSpPr>
          <p:cNvPr id="468" name="Rectángulo"/>
          <p:cNvSpPr/>
          <p:nvPr/>
        </p:nvSpPr>
        <p:spPr>
          <a:xfrm>
            <a:off x="9543070" y="-5269727"/>
            <a:ext cx="141473" cy="3802117"/>
          </a:xfrm>
          <a:prstGeom prst="rect">
            <a:avLst/>
          </a:prstGeom>
          <a:solidFill>
            <a:srgbClr val="FFFFFF">
              <a:alpha val="41839"/>
            </a:srgbClr>
          </a:solidFill>
          <a:ln w="12700">
            <a:miter lim="400000"/>
          </a:ln>
        </p:spPr>
        <p:txBody>
          <a:bodyPr lIns="50800" tIns="50800" rIns="50800" bIns="50800" anchor="ctr"/>
          <a:lstStyle/>
          <a:p>
            <a:pPr>
              <a:defRPr sz="3600"/>
            </a:pPr>
            <a:endParaRPr/>
          </a:p>
        </p:txBody>
      </p:sp>
      <p:pic>
        <p:nvPicPr>
          <p:cNvPr id="469" name="DXN-02.png" descr="DXN-02.png"/>
          <p:cNvPicPr>
            <a:picLocks noChangeAspect="1"/>
          </p:cNvPicPr>
          <p:nvPr/>
        </p:nvPicPr>
        <p:blipFill>
          <a:blip r:embed="rId3">
            <a:extLst/>
          </a:blip>
          <a:stretch>
            <a:fillRect/>
          </a:stretch>
        </p:blipFill>
        <p:spPr>
          <a:xfrm>
            <a:off x="7645237" y="1672246"/>
            <a:ext cx="9093526" cy="878406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Fotolia_67389802_Subscription_Monthly_XXL.jpg" descr="Fotolia_67389802_Subscription_Monthly_XXL.jpg"/>
          <p:cNvPicPr>
            <a:picLocks noChangeAspect="1"/>
          </p:cNvPicPr>
          <p:nvPr/>
        </p:nvPicPr>
        <p:blipFill>
          <a:blip r:embed="rId2">
            <a:alphaModFix amt="20633"/>
            <a:extLst/>
          </a:blip>
          <a:stretch>
            <a:fillRect/>
          </a:stretch>
        </p:blipFill>
        <p:spPr>
          <a:xfrm>
            <a:off x="-138499" y="-242027"/>
            <a:ext cx="25940547" cy="17291969"/>
          </a:xfrm>
          <a:prstGeom prst="rect">
            <a:avLst/>
          </a:prstGeom>
          <a:ln w="12700">
            <a:miter lim="400000"/>
          </a:ln>
        </p:spPr>
      </p:pic>
      <p:sp>
        <p:nvSpPr>
          <p:cNvPr id="132" name="Figura"/>
          <p:cNvSpPr/>
          <p:nvPr/>
        </p:nvSpPr>
        <p:spPr>
          <a:xfrm>
            <a:off x="10531871" y="1562496"/>
            <a:ext cx="12092783" cy="283567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5721" y="21600"/>
                </a:lnTo>
                <a:lnTo>
                  <a:pt x="5721" y="9683"/>
                </a:lnTo>
                <a:lnTo>
                  <a:pt x="11464" y="9683"/>
                </a:lnTo>
                <a:lnTo>
                  <a:pt x="13412" y="12210"/>
                </a:lnTo>
                <a:lnTo>
                  <a:pt x="15362" y="9683"/>
                </a:lnTo>
                <a:lnTo>
                  <a:pt x="21600" y="9683"/>
                </a:lnTo>
                <a:lnTo>
                  <a:pt x="21600" y="9"/>
                </a:lnTo>
                <a:lnTo>
                  <a:pt x="5721" y="9"/>
                </a:lnTo>
                <a:lnTo>
                  <a:pt x="5721" y="0"/>
                </a:lnTo>
                <a:lnTo>
                  <a:pt x="0" y="0"/>
                </a:lnTo>
                <a:close/>
              </a:path>
            </a:pathLst>
          </a:custGeom>
          <a:solidFill>
            <a:schemeClr val="accent5"/>
          </a:solidFill>
          <a:ln w="12700">
            <a:miter lim="400000"/>
          </a:ln>
        </p:spPr>
        <p:txBody>
          <a:bodyPr lIns="50800" tIns="50800" rIns="50800" bIns="50800" anchor="ctr"/>
          <a:lstStyle/>
          <a:p>
            <a:pPr>
              <a:defRPr sz="3600"/>
            </a:pPr>
            <a:endParaRPr/>
          </a:p>
        </p:txBody>
      </p:sp>
      <p:sp>
        <p:nvSpPr>
          <p:cNvPr id="133" name="Rectángulo"/>
          <p:cNvSpPr/>
          <p:nvPr/>
        </p:nvSpPr>
        <p:spPr>
          <a:xfrm>
            <a:off x="10527958" y="1458546"/>
            <a:ext cx="3210871" cy="7778484"/>
          </a:xfrm>
          <a:prstGeom prst="rect">
            <a:avLst/>
          </a:prstGeom>
          <a:solidFill>
            <a:srgbClr val="424242"/>
          </a:solidFill>
          <a:ln w="12700">
            <a:miter lim="400000"/>
          </a:ln>
        </p:spPr>
        <p:txBody>
          <a:bodyPr lIns="50800" tIns="50800" rIns="50800" bIns="50800" anchor="ctr"/>
          <a:lstStyle/>
          <a:p>
            <a:pPr>
              <a:defRPr sz="3600"/>
            </a:pPr>
            <a:endParaRPr/>
          </a:p>
        </p:txBody>
      </p:sp>
      <p:grpSp>
        <p:nvGrpSpPr>
          <p:cNvPr id="136" name="Grupo"/>
          <p:cNvGrpSpPr/>
          <p:nvPr/>
        </p:nvGrpSpPr>
        <p:grpSpPr>
          <a:xfrm>
            <a:off x="-631249" y="7893586"/>
            <a:ext cx="28472356" cy="5986188"/>
            <a:chOff x="0" y="0"/>
            <a:chExt cx="28472354" cy="5986186"/>
          </a:xfrm>
        </p:grpSpPr>
        <p:sp>
          <p:nvSpPr>
            <p:cNvPr id="134" name="Figura"/>
            <p:cNvSpPr/>
            <p:nvPr/>
          </p:nvSpPr>
          <p:spPr>
            <a:xfrm>
              <a:off x="0" y="0"/>
              <a:ext cx="27522761" cy="5981744"/>
            </a:xfrm>
            <a:custGeom>
              <a:avLst/>
              <a:gdLst/>
              <a:ahLst/>
              <a:cxnLst>
                <a:cxn ang="0">
                  <a:pos x="wd2" y="hd2"/>
                </a:cxn>
                <a:cxn ang="5400000">
                  <a:pos x="wd2" y="hd2"/>
                </a:cxn>
                <a:cxn ang="10800000">
                  <a:pos x="wd2" y="hd2"/>
                </a:cxn>
                <a:cxn ang="16200000">
                  <a:pos x="wd2" y="hd2"/>
                </a:cxn>
              </a:cxnLst>
              <a:rect l="0" t="0" r="r" b="b"/>
              <a:pathLst>
                <a:path w="21600" h="21600" extrusionOk="0">
                  <a:moveTo>
                    <a:pt x="11974" y="9767"/>
                  </a:moveTo>
                  <a:cubicBezTo>
                    <a:pt x="15368" y="9177"/>
                    <a:pt x="18722" y="13300"/>
                    <a:pt x="21600" y="21600"/>
                  </a:cubicBezTo>
                  <a:lnTo>
                    <a:pt x="0" y="21600"/>
                  </a:lnTo>
                  <a:lnTo>
                    <a:pt x="0" y="0"/>
                  </a:lnTo>
                  <a:cubicBezTo>
                    <a:pt x="2906" y="7498"/>
                    <a:pt x="6208" y="11122"/>
                    <a:pt x="9536" y="10482"/>
                  </a:cubicBezTo>
                  <a:cubicBezTo>
                    <a:pt x="10350" y="10326"/>
                    <a:pt x="11160" y="9909"/>
                    <a:pt x="11974" y="9767"/>
                  </a:cubicBezTo>
                  <a:close/>
                </a:path>
              </a:pathLst>
            </a:custGeom>
            <a:solidFill>
              <a:srgbClr val="212121">
                <a:alpha val="49606"/>
              </a:srgbClr>
            </a:solidFill>
            <a:ln w="12700" cap="flat">
              <a:noFill/>
              <a:miter lim="400000"/>
            </a:ln>
            <a:effectLst>
              <a:outerShdw blurRad="215900" dist="117245" dir="17693598" rotWithShape="0">
                <a:srgbClr val="000000">
                  <a:alpha val="50000"/>
                </a:srgbClr>
              </a:outerShdw>
            </a:effectLst>
          </p:spPr>
          <p:txBody>
            <a:bodyPr wrap="square" lIns="50800" tIns="50800" rIns="50800" bIns="50800" numCol="1" anchor="ctr">
              <a:noAutofit/>
            </a:bodyPr>
            <a:lstStyle/>
            <a:p>
              <a:pPr>
                <a:defRPr sz="3600"/>
              </a:pPr>
              <a:endParaRPr/>
            </a:p>
          </p:txBody>
        </p:sp>
        <p:sp>
          <p:nvSpPr>
            <p:cNvPr id="135" name="Figura"/>
            <p:cNvSpPr/>
            <p:nvPr/>
          </p:nvSpPr>
          <p:spPr>
            <a:xfrm>
              <a:off x="135268" y="1099566"/>
              <a:ext cx="28337087" cy="4886621"/>
            </a:xfrm>
            <a:custGeom>
              <a:avLst/>
              <a:gdLst/>
              <a:ahLst/>
              <a:cxnLst>
                <a:cxn ang="0">
                  <a:pos x="wd2" y="hd2"/>
                </a:cxn>
                <a:cxn ang="5400000">
                  <a:pos x="wd2" y="hd2"/>
                </a:cxn>
                <a:cxn ang="10800000">
                  <a:pos x="wd2" y="hd2"/>
                </a:cxn>
                <a:cxn ang="16200000">
                  <a:pos x="wd2" y="hd2"/>
                </a:cxn>
              </a:cxnLst>
              <a:rect l="0" t="0" r="r" b="b"/>
              <a:pathLst>
                <a:path w="21600" h="21600" extrusionOk="0">
                  <a:moveTo>
                    <a:pt x="19995" y="13224"/>
                  </a:moveTo>
                  <a:cubicBezTo>
                    <a:pt x="20619" y="15380"/>
                    <a:pt x="21166" y="18216"/>
                    <a:pt x="21600" y="21600"/>
                  </a:cubicBezTo>
                  <a:lnTo>
                    <a:pt x="0" y="21437"/>
                  </a:lnTo>
                  <a:lnTo>
                    <a:pt x="0" y="0"/>
                  </a:lnTo>
                  <a:cubicBezTo>
                    <a:pt x="2996" y="10221"/>
                    <a:pt x="6404" y="14529"/>
                    <a:pt x="9826" y="12511"/>
                  </a:cubicBezTo>
                  <a:cubicBezTo>
                    <a:pt x="13269" y="10481"/>
                    <a:pt x="16863" y="2422"/>
                    <a:pt x="19995" y="13224"/>
                  </a:cubicBezTo>
                  <a:close/>
                </a:path>
              </a:pathLst>
            </a:custGeom>
            <a:solidFill>
              <a:srgbClr val="941100">
                <a:alpha val="49606"/>
              </a:srgbClr>
            </a:solidFill>
            <a:ln w="12700" cap="flat">
              <a:noFill/>
              <a:miter lim="400000"/>
            </a:ln>
            <a:effectLst>
              <a:outerShdw blurRad="139700" dist="117245" dir="17693598" rotWithShape="0">
                <a:srgbClr val="000000">
                  <a:alpha val="32384"/>
                </a:srgbClr>
              </a:outerShdw>
            </a:effectLst>
          </p:spPr>
          <p:txBody>
            <a:bodyPr wrap="square" lIns="50800" tIns="50800" rIns="50800" bIns="50800" numCol="1" anchor="ctr">
              <a:noAutofit/>
            </a:bodyPr>
            <a:lstStyle/>
            <a:p>
              <a:pPr>
                <a:defRPr sz="3600"/>
              </a:pPr>
              <a:endParaRPr/>
            </a:p>
          </p:txBody>
        </p:sp>
      </p:grpSp>
      <p:sp>
        <p:nvSpPr>
          <p:cNvPr id="137" name="Ganotherapy"/>
          <p:cNvSpPr/>
          <p:nvPr/>
        </p:nvSpPr>
        <p:spPr>
          <a:xfrm>
            <a:off x="17970606" y="11858378"/>
            <a:ext cx="3671927" cy="838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4800"/>
            </a:lvl1pPr>
          </a:lstStyle>
          <a:p>
            <a:r>
              <a:t>Ganotherapy</a:t>
            </a:r>
          </a:p>
        </p:txBody>
      </p:sp>
      <p:pic>
        <p:nvPicPr>
          <p:cNvPr id="138" name="gano.png" descr="gano.png"/>
          <p:cNvPicPr>
            <a:picLocks noChangeAspect="1"/>
          </p:cNvPicPr>
          <p:nvPr/>
        </p:nvPicPr>
        <p:blipFill>
          <a:blip r:embed="rId3">
            <a:extLst/>
          </a:blip>
          <a:stretch>
            <a:fillRect/>
          </a:stretch>
        </p:blipFill>
        <p:spPr>
          <a:xfrm>
            <a:off x="21266275" y="10228833"/>
            <a:ext cx="2487996" cy="2487996"/>
          </a:xfrm>
          <a:prstGeom prst="rect">
            <a:avLst/>
          </a:prstGeom>
          <a:ln w="12700">
            <a:miter lim="400000"/>
          </a:ln>
        </p:spPr>
      </p:pic>
      <p:sp>
        <p:nvSpPr>
          <p:cNvPr id="139" name="TWO…"/>
          <p:cNvSpPr/>
          <p:nvPr/>
        </p:nvSpPr>
        <p:spPr>
          <a:xfrm>
            <a:off x="844937" y="3700236"/>
            <a:ext cx="9056490" cy="38989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defTabSz="457200">
              <a:lnSpc>
                <a:spcPct val="80000"/>
              </a:lnSpc>
              <a:defRPr sz="9600">
                <a:latin typeface="Helvetica"/>
                <a:ea typeface="Helvetica"/>
                <a:cs typeface="Helvetica"/>
                <a:sym typeface="Helvetica"/>
              </a:defRPr>
            </a:pPr>
            <a:r>
              <a:t>TWO </a:t>
            </a:r>
          </a:p>
          <a:p>
            <a:pPr defTabSz="457200">
              <a:lnSpc>
                <a:spcPct val="80000"/>
              </a:lnSpc>
              <a:defRPr sz="9600" b="1">
                <a:latin typeface="Helvetica"/>
                <a:ea typeface="Helvetica"/>
                <a:cs typeface="Helvetica"/>
                <a:sym typeface="Helvetica"/>
              </a:defRPr>
            </a:pPr>
            <a:r>
              <a:t>APPROACHES</a:t>
            </a:r>
          </a:p>
          <a:p>
            <a:pPr defTabSz="457200">
              <a:lnSpc>
                <a:spcPct val="80000"/>
              </a:lnSpc>
              <a:defRPr sz="9600">
                <a:latin typeface="Helvetica"/>
                <a:ea typeface="Helvetica"/>
                <a:cs typeface="Helvetica"/>
                <a:sym typeface="Helvetica"/>
              </a:defRPr>
            </a:pPr>
            <a:r>
              <a:t>ON HEALTH </a:t>
            </a:r>
          </a:p>
        </p:txBody>
      </p:sp>
      <p:sp>
        <p:nvSpPr>
          <p:cNvPr id="140" name="DIFFERENCE"/>
          <p:cNvSpPr/>
          <p:nvPr/>
        </p:nvSpPr>
        <p:spPr>
          <a:xfrm>
            <a:off x="15171425" y="1724234"/>
            <a:ext cx="5307411" cy="10795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defTabSz="457200">
              <a:lnSpc>
                <a:spcPts val="9000"/>
              </a:lnSpc>
              <a:defRPr sz="6400">
                <a:latin typeface="Helvetica"/>
                <a:ea typeface="Helvetica"/>
                <a:cs typeface="Helvetica"/>
                <a:sym typeface="Helvetica"/>
              </a:defRPr>
            </a:lvl1pPr>
          </a:lstStyle>
          <a:p>
            <a:r>
              <a:t>DIFFERENCE</a:t>
            </a:r>
          </a:p>
        </p:txBody>
      </p:sp>
      <p:sp>
        <p:nvSpPr>
          <p:cNvPr id="141" name="APPROACH"/>
          <p:cNvSpPr/>
          <p:nvPr/>
        </p:nvSpPr>
        <p:spPr>
          <a:xfrm>
            <a:off x="10843870" y="4875728"/>
            <a:ext cx="2603755"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lnSpc>
                <a:spcPts val="5700"/>
              </a:lnSpc>
              <a:defRPr sz="3600"/>
            </a:lvl1pPr>
          </a:lstStyle>
          <a:p>
            <a:r>
              <a:t>APPROACH</a:t>
            </a:r>
          </a:p>
        </p:txBody>
      </p:sp>
      <p:sp>
        <p:nvSpPr>
          <p:cNvPr id="142" name="FOCUS"/>
          <p:cNvSpPr/>
          <p:nvPr/>
        </p:nvSpPr>
        <p:spPr>
          <a:xfrm>
            <a:off x="11809616" y="5775943"/>
            <a:ext cx="1663752"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lnSpc>
                <a:spcPts val="5700"/>
              </a:lnSpc>
              <a:defRPr sz="3600"/>
            </a:lvl1pPr>
          </a:lstStyle>
          <a:p>
            <a:r>
              <a:t>FOCUS</a:t>
            </a:r>
          </a:p>
        </p:txBody>
      </p:sp>
      <p:sp>
        <p:nvSpPr>
          <p:cNvPr id="143" name="METHOD"/>
          <p:cNvSpPr/>
          <p:nvPr/>
        </p:nvSpPr>
        <p:spPr>
          <a:xfrm>
            <a:off x="11428765" y="6673046"/>
            <a:ext cx="2044599"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lnSpc>
                <a:spcPts val="5700"/>
              </a:lnSpc>
              <a:defRPr sz="3600"/>
            </a:lvl1pPr>
          </a:lstStyle>
          <a:p>
            <a:r>
              <a:t>METHOD</a:t>
            </a:r>
          </a:p>
        </p:txBody>
      </p:sp>
      <p:sp>
        <p:nvSpPr>
          <p:cNvPr id="144" name="PRODUCTS"/>
          <p:cNvSpPr/>
          <p:nvPr/>
        </p:nvSpPr>
        <p:spPr>
          <a:xfrm>
            <a:off x="10844317" y="7576373"/>
            <a:ext cx="2578151"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lnSpc>
                <a:spcPts val="5700"/>
              </a:lnSpc>
              <a:defRPr sz="3600"/>
            </a:lvl1pPr>
          </a:lstStyle>
          <a:p>
            <a:r>
              <a:t>PRODUCTS</a:t>
            </a:r>
          </a:p>
        </p:txBody>
      </p:sp>
      <p:sp>
        <p:nvSpPr>
          <p:cNvPr id="145" name="GOAL"/>
          <p:cNvSpPr/>
          <p:nvPr/>
        </p:nvSpPr>
        <p:spPr>
          <a:xfrm>
            <a:off x="12139345" y="8473476"/>
            <a:ext cx="1384859"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lnSpc>
                <a:spcPts val="5700"/>
              </a:lnSpc>
              <a:defRPr sz="3600"/>
            </a:lvl1pPr>
          </a:lstStyle>
          <a:p>
            <a:r>
              <a:t>GOAL</a:t>
            </a:r>
          </a:p>
        </p:txBody>
      </p:sp>
      <p:sp>
        <p:nvSpPr>
          <p:cNvPr id="146" name="NATURAL…"/>
          <p:cNvSpPr/>
          <p:nvPr/>
        </p:nvSpPr>
        <p:spPr>
          <a:xfrm>
            <a:off x="14295005" y="3165653"/>
            <a:ext cx="2282800" cy="1193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defTabSz="457200">
              <a:lnSpc>
                <a:spcPts val="4400"/>
              </a:lnSpc>
              <a:defRPr sz="3600"/>
            </a:pPr>
            <a:r>
              <a:t>NATURAL</a:t>
            </a:r>
          </a:p>
          <a:p>
            <a:pPr defTabSz="457200">
              <a:lnSpc>
                <a:spcPts val="4400"/>
              </a:lnSpc>
              <a:defRPr sz="3600"/>
            </a:pPr>
            <a:r>
              <a:t>FOOD</a:t>
            </a:r>
          </a:p>
        </p:txBody>
      </p:sp>
      <p:sp>
        <p:nvSpPr>
          <p:cNvPr id="147" name="CONVENTIONAL…"/>
          <p:cNvSpPr/>
          <p:nvPr/>
        </p:nvSpPr>
        <p:spPr>
          <a:xfrm>
            <a:off x="18703597" y="3143492"/>
            <a:ext cx="3899460" cy="1193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defTabSz="457200">
              <a:lnSpc>
                <a:spcPts val="4400"/>
              </a:lnSpc>
              <a:defRPr sz="3600"/>
            </a:pPr>
            <a:r>
              <a:t>CONVENTIONAL </a:t>
            </a:r>
          </a:p>
          <a:p>
            <a:pPr defTabSz="457200">
              <a:lnSpc>
                <a:spcPts val="4400"/>
              </a:lnSpc>
              <a:defRPr sz="3600"/>
            </a:pPr>
            <a:r>
              <a:t>MEDICINE</a:t>
            </a:r>
          </a:p>
        </p:txBody>
      </p:sp>
      <p:sp>
        <p:nvSpPr>
          <p:cNvPr id="148" name="Holistic"/>
          <p:cNvSpPr/>
          <p:nvPr/>
        </p:nvSpPr>
        <p:spPr>
          <a:xfrm>
            <a:off x="14663492" y="4875728"/>
            <a:ext cx="1587699"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lnSpc>
                <a:spcPts val="5700"/>
              </a:lnSpc>
              <a:defRPr sz="3600">
                <a:latin typeface="Helvetica"/>
                <a:ea typeface="Helvetica"/>
                <a:cs typeface="Helvetica"/>
                <a:sym typeface="Helvetica"/>
              </a:defRPr>
            </a:lvl1pPr>
          </a:lstStyle>
          <a:p>
            <a:r>
              <a:t>Holistic</a:t>
            </a:r>
          </a:p>
        </p:txBody>
      </p:sp>
      <p:sp>
        <p:nvSpPr>
          <p:cNvPr id="149" name="Health"/>
          <p:cNvSpPr/>
          <p:nvPr/>
        </p:nvSpPr>
        <p:spPr>
          <a:xfrm>
            <a:off x="14663492" y="5775943"/>
            <a:ext cx="1435895"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lnSpc>
                <a:spcPts val="5700"/>
              </a:lnSpc>
              <a:defRPr sz="3600">
                <a:latin typeface="Helvetica"/>
                <a:ea typeface="Helvetica"/>
                <a:cs typeface="Helvetica"/>
                <a:sym typeface="Helvetica"/>
              </a:defRPr>
            </a:lvl1pPr>
          </a:lstStyle>
          <a:p>
            <a:r>
              <a:t>Health</a:t>
            </a:r>
          </a:p>
        </p:txBody>
      </p:sp>
      <p:sp>
        <p:nvSpPr>
          <p:cNvPr id="150" name="Prevention"/>
          <p:cNvSpPr/>
          <p:nvPr/>
        </p:nvSpPr>
        <p:spPr>
          <a:xfrm>
            <a:off x="14663492" y="6669935"/>
            <a:ext cx="2300065"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lnSpc>
                <a:spcPts val="5700"/>
              </a:lnSpc>
              <a:defRPr sz="3600">
                <a:latin typeface="Helvetica"/>
                <a:ea typeface="Helvetica"/>
                <a:cs typeface="Helvetica"/>
                <a:sym typeface="Helvetica"/>
              </a:defRPr>
            </a:lvl1pPr>
          </a:lstStyle>
          <a:p>
            <a:r>
              <a:t>Prevention</a:t>
            </a:r>
          </a:p>
        </p:txBody>
      </p:sp>
      <p:sp>
        <p:nvSpPr>
          <p:cNvPr id="151" name="Supplements"/>
          <p:cNvSpPr/>
          <p:nvPr/>
        </p:nvSpPr>
        <p:spPr>
          <a:xfrm>
            <a:off x="14663492" y="7563927"/>
            <a:ext cx="2782938"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lnSpc>
                <a:spcPts val="5700"/>
              </a:lnSpc>
              <a:defRPr sz="3600">
                <a:latin typeface="Helvetica"/>
                <a:ea typeface="Helvetica"/>
                <a:cs typeface="Helvetica"/>
                <a:sym typeface="Helvetica"/>
              </a:defRPr>
            </a:lvl1pPr>
          </a:lstStyle>
          <a:p>
            <a:r>
              <a:t>Supplements</a:t>
            </a:r>
          </a:p>
        </p:txBody>
      </p:sp>
      <p:sp>
        <p:nvSpPr>
          <p:cNvPr id="152" name="Wellness"/>
          <p:cNvSpPr/>
          <p:nvPr/>
        </p:nvSpPr>
        <p:spPr>
          <a:xfrm>
            <a:off x="14663492" y="8457919"/>
            <a:ext cx="1960960"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lnSpc>
                <a:spcPts val="5700"/>
              </a:lnSpc>
              <a:defRPr sz="3600">
                <a:latin typeface="Helvetica"/>
                <a:ea typeface="Helvetica"/>
                <a:cs typeface="Helvetica"/>
                <a:sym typeface="Helvetica"/>
              </a:defRPr>
            </a:lvl1pPr>
          </a:lstStyle>
          <a:p>
            <a:r>
              <a:t>Wellness</a:t>
            </a:r>
          </a:p>
        </p:txBody>
      </p:sp>
      <p:sp>
        <p:nvSpPr>
          <p:cNvPr id="153" name="Segmental"/>
          <p:cNvSpPr/>
          <p:nvPr/>
        </p:nvSpPr>
        <p:spPr>
          <a:xfrm>
            <a:off x="19599527" y="4853567"/>
            <a:ext cx="2300065"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lnSpc>
                <a:spcPts val="5700"/>
              </a:lnSpc>
              <a:defRPr sz="3600">
                <a:latin typeface="Helvetica"/>
                <a:ea typeface="Helvetica"/>
                <a:cs typeface="Helvetica"/>
                <a:sym typeface="Helvetica"/>
              </a:defRPr>
            </a:lvl1pPr>
          </a:lstStyle>
          <a:p>
            <a:r>
              <a:t>Segmental</a:t>
            </a:r>
          </a:p>
        </p:txBody>
      </p:sp>
      <p:sp>
        <p:nvSpPr>
          <p:cNvPr id="154" name="Disease"/>
          <p:cNvSpPr/>
          <p:nvPr/>
        </p:nvSpPr>
        <p:spPr>
          <a:xfrm>
            <a:off x="19599527" y="5753782"/>
            <a:ext cx="1766070"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lnSpc>
                <a:spcPts val="5700"/>
              </a:lnSpc>
              <a:defRPr sz="3600">
                <a:latin typeface="Helvetica"/>
                <a:ea typeface="Helvetica"/>
                <a:cs typeface="Helvetica"/>
                <a:sym typeface="Helvetica"/>
              </a:defRPr>
            </a:lvl1pPr>
          </a:lstStyle>
          <a:p>
            <a:r>
              <a:t>Disease</a:t>
            </a:r>
          </a:p>
        </p:txBody>
      </p:sp>
      <p:sp>
        <p:nvSpPr>
          <p:cNvPr id="155" name="Cure"/>
          <p:cNvSpPr/>
          <p:nvPr/>
        </p:nvSpPr>
        <p:spPr>
          <a:xfrm>
            <a:off x="19599527" y="6650885"/>
            <a:ext cx="1105273"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lnSpc>
                <a:spcPts val="5700"/>
              </a:lnSpc>
              <a:defRPr sz="3600">
                <a:latin typeface="Helvetica"/>
                <a:ea typeface="Helvetica"/>
                <a:cs typeface="Helvetica"/>
                <a:sym typeface="Helvetica"/>
              </a:defRPr>
            </a:lvl1pPr>
          </a:lstStyle>
          <a:p>
            <a:r>
              <a:t>Cure</a:t>
            </a:r>
          </a:p>
        </p:txBody>
      </p:sp>
      <p:sp>
        <p:nvSpPr>
          <p:cNvPr id="156" name="Drugs"/>
          <p:cNvSpPr/>
          <p:nvPr/>
        </p:nvSpPr>
        <p:spPr>
          <a:xfrm>
            <a:off x="19599527" y="7541766"/>
            <a:ext cx="1333873"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lnSpc>
                <a:spcPts val="5700"/>
              </a:lnSpc>
              <a:defRPr sz="3600">
                <a:latin typeface="Helvetica"/>
                <a:ea typeface="Helvetica"/>
                <a:cs typeface="Helvetica"/>
                <a:sym typeface="Helvetica"/>
              </a:defRPr>
            </a:lvl1pPr>
          </a:lstStyle>
          <a:p>
            <a:r>
              <a:t>Drugs</a:t>
            </a:r>
          </a:p>
        </p:txBody>
      </p:sp>
      <p:sp>
        <p:nvSpPr>
          <p:cNvPr id="157" name="Correction"/>
          <p:cNvSpPr/>
          <p:nvPr/>
        </p:nvSpPr>
        <p:spPr>
          <a:xfrm>
            <a:off x="19599527" y="8435757"/>
            <a:ext cx="2223270"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lnSpc>
                <a:spcPts val="5700"/>
              </a:lnSpc>
              <a:defRPr sz="3600">
                <a:latin typeface="Helvetica"/>
                <a:ea typeface="Helvetica"/>
                <a:cs typeface="Helvetica"/>
                <a:sym typeface="Helvetica"/>
              </a:defRPr>
            </a:lvl1pPr>
          </a:lstStyle>
          <a:p>
            <a:r>
              <a:t>Correction</a:t>
            </a:r>
          </a:p>
        </p:txBody>
      </p:sp>
      <p:sp>
        <p:nvSpPr>
          <p:cNvPr id="158" name="Rectángulo"/>
          <p:cNvSpPr/>
          <p:nvPr/>
        </p:nvSpPr>
        <p:spPr>
          <a:xfrm>
            <a:off x="13856397" y="4566226"/>
            <a:ext cx="8571844" cy="51366"/>
          </a:xfrm>
          <a:prstGeom prst="rect">
            <a:avLst/>
          </a:prstGeom>
          <a:solidFill>
            <a:srgbClr val="FFFFFF">
              <a:alpha val="52726"/>
            </a:srgbClr>
          </a:solidFill>
          <a:ln w="12700">
            <a:miter lim="400000"/>
          </a:ln>
        </p:spPr>
        <p:txBody>
          <a:bodyPr lIns="50800" tIns="50800" rIns="50800" bIns="50800" anchor="ctr"/>
          <a:lstStyle/>
          <a:p>
            <a:pPr>
              <a:defRPr sz="3600"/>
            </a:pPr>
            <a:endParaRPr/>
          </a:p>
        </p:txBody>
      </p:sp>
      <p:sp>
        <p:nvSpPr>
          <p:cNvPr id="159" name="Rectángulo"/>
          <p:cNvSpPr/>
          <p:nvPr/>
        </p:nvSpPr>
        <p:spPr>
          <a:xfrm>
            <a:off x="13856397" y="5624004"/>
            <a:ext cx="8571844" cy="51365"/>
          </a:xfrm>
          <a:prstGeom prst="rect">
            <a:avLst/>
          </a:prstGeom>
          <a:solidFill>
            <a:srgbClr val="FFFFFF">
              <a:alpha val="52726"/>
            </a:srgbClr>
          </a:solidFill>
          <a:ln w="12700">
            <a:miter lim="400000"/>
          </a:ln>
        </p:spPr>
        <p:txBody>
          <a:bodyPr lIns="50800" tIns="50800" rIns="50800" bIns="50800" anchor="ctr"/>
          <a:lstStyle/>
          <a:p>
            <a:pPr>
              <a:defRPr sz="3600"/>
            </a:pPr>
            <a:endParaRPr/>
          </a:p>
        </p:txBody>
      </p:sp>
      <p:sp>
        <p:nvSpPr>
          <p:cNvPr id="160" name="Rectángulo"/>
          <p:cNvSpPr/>
          <p:nvPr/>
        </p:nvSpPr>
        <p:spPr>
          <a:xfrm>
            <a:off x="13856397" y="6596409"/>
            <a:ext cx="8571844" cy="51366"/>
          </a:xfrm>
          <a:prstGeom prst="rect">
            <a:avLst/>
          </a:prstGeom>
          <a:solidFill>
            <a:srgbClr val="FFFFFF">
              <a:alpha val="52726"/>
            </a:srgbClr>
          </a:solidFill>
          <a:ln w="12700">
            <a:miter lim="400000"/>
          </a:ln>
        </p:spPr>
        <p:txBody>
          <a:bodyPr lIns="50800" tIns="50800" rIns="50800" bIns="50800" anchor="ctr"/>
          <a:lstStyle/>
          <a:p>
            <a:pPr>
              <a:defRPr sz="3600"/>
            </a:pPr>
            <a:endParaRPr/>
          </a:p>
        </p:txBody>
      </p:sp>
      <p:sp>
        <p:nvSpPr>
          <p:cNvPr id="161" name="Rectángulo"/>
          <p:cNvSpPr/>
          <p:nvPr/>
        </p:nvSpPr>
        <p:spPr>
          <a:xfrm>
            <a:off x="13856397" y="7415099"/>
            <a:ext cx="8571844" cy="51366"/>
          </a:xfrm>
          <a:prstGeom prst="rect">
            <a:avLst/>
          </a:prstGeom>
          <a:solidFill>
            <a:srgbClr val="FFFFFF">
              <a:alpha val="52726"/>
            </a:srgbClr>
          </a:solidFill>
          <a:ln w="12700">
            <a:miter lim="400000"/>
          </a:ln>
        </p:spPr>
        <p:txBody>
          <a:bodyPr lIns="50800" tIns="50800" rIns="50800" bIns="50800" anchor="ctr"/>
          <a:lstStyle/>
          <a:p>
            <a:pPr>
              <a:defRPr sz="3600"/>
            </a:pPr>
            <a:endParaRPr/>
          </a:p>
        </p:txBody>
      </p:sp>
      <p:sp>
        <p:nvSpPr>
          <p:cNvPr id="162" name="Rectángulo"/>
          <p:cNvSpPr/>
          <p:nvPr/>
        </p:nvSpPr>
        <p:spPr>
          <a:xfrm>
            <a:off x="13856397" y="8378275"/>
            <a:ext cx="8571844" cy="51366"/>
          </a:xfrm>
          <a:prstGeom prst="rect">
            <a:avLst/>
          </a:prstGeom>
          <a:solidFill>
            <a:srgbClr val="FFFFFF">
              <a:alpha val="52726"/>
            </a:srgbClr>
          </a:solidFill>
          <a:ln w="12700">
            <a:miter lim="400000"/>
          </a:ln>
        </p:spPr>
        <p:txBody>
          <a:bodyPr lIns="50800" tIns="50800" rIns="50800" bIns="50800" anchor="ctr"/>
          <a:lstStyle/>
          <a:p>
            <a:pPr>
              <a:defRPr sz="3600"/>
            </a:pPr>
            <a:endParaRPr/>
          </a:p>
        </p:txBody>
      </p:sp>
      <p:pic>
        <p:nvPicPr>
          <p:cNvPr id="163" name="DXN-02.png" descr="DXN-02.png"/>
          <p:cNvPicPr>
            <a:picLocks noChangeAspect="1"/>
          </p:cNvPicPr>
          <p:nvPr/>
        </p:nvPicPr>
        <p:blipFill>
          <a:blip r:embed="rId4">
            <a:extLst/>
          </a:blip>
          <a:stretch>
            <a:fillRect/>
          </a:stretch>
        </p:blipFill>
        <p:spPr>
          <a:xfrm>
            <a:off x="949964" y="10972772"/>
            <a:ext cx="2468362" cy="2384360"/>
          </a:xfrm>
          <a:prstGeom prst="rect">
            <a:avLst/>
          </a:prstGeom>
          <a:ln w="12700">
            <a:miter lim="400000"/>
          </a:ln>
        </p:spPr>
      </p:pic>
      <p:sp>
        <p:nvSpPr>
          <p:cNvPr id="164" name="v"/>
          <p:cNvSpPr/>
          <p:nvPr/>
        </p:nvSpPr>
        <p:spPr>
          <a:xfrm>
            <a:off x="-15211103" y="1391867"/>
            <a:ext cx="14528702" cy="6011758"/>
          </a:xfrm>
          <a:prstGeom prst="rect">
            <a:avLst/>
          </a:prstGeom>
          <a:solidFill>
            <a:srgbClr val="FFFFFF">
              <a:alpha val="78257"/>
            </a:srgbClr>
          </a:solidFill>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defRPr sz="3600"/>
            </a:lvl1pPr>
          </a:lstStyle>
          <a:p>
            <a:r>
              <a:t>v</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 name="Fotolia_68141241_Subscription_Monthly_XXL.jpg" descr="Fotolia_68141241_Subscription_Monthly_XXL.jpg"/>
          <p:cNvPicPr>
            <a:picLocks noChangeAspect="1"/>
          </p:cNvPicPr>
          <p:nvPr/>
        </p:nvPicPr>
        <p:blipFill>
          <a:blip r:embed="rId2">
            <a:extLst/>
          </a:blip>
          <a:stretch>
            <a:fillRect/>
          </a:stretch>
        </p:blipFill>
        <p:spPr>
          <a:xfrm>
            <a:off x="-95363" y="-4788876"/>
            <a:ext cx="28079305" cy="18719535"/>
          </a:xfrm>
          <a:prstGeom prst="rect">
            <a:avLst/>
          </a:prstGeom>
          <a:ln w="12700">
            <a:miter lim="400000"/>
          </a:ln>
        </p:spPr>
      </p:pic>
      <p:sp>
        <p:nvSpPr>
          <p:cNvPr id="167" name="v"/>
          <p:cNvSpPr/>
          <p:nvPr/>
        </p:nvSpPr>
        <p:spPr>
          <a:xfrm>
            <a:off x="-1997955" y="1391867"/>
            <a:ext cx="14528702" cy="6011758"/>
          </a:xfrm>
          <a:prstGeom prst="rect">
            <a:avLst/>
          </a:prstGeom>
          <a:solidFill>
            <a:srgbClr val="FFFFFF">
              <a:alpha val="78257"/>
            </a:srgbClr>
          </a:solidFill>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defRPr sz="3600"/>
            </a:lvl1pPr>
          </a:lstStyle>
          <a:p>
            <a:r>
              <a:t>v</a:t>
            </a:r>
          </a:p>
        </p:txBody>
      </p:sp>
      <p:grpSp>
        <p:nvGrpSpPr>
          <p:cNvPr id="170" name="Grupo"/>
          <p:cNvGrpSpPr/>
          <p:nvPr/>
        </p:nvGrpSpPr>
        <p:grpSpPr>
          <a:xfrm>
            <a:off x="-631249" y="7893586"/>
            <a:ext cx="28472356" cy="5986188"/>
            <a:chOff x="0" y="0"/>
            <a:chExt cx="28472354" cy="5986186"/>
          </a:xfrm>
        </p:grpSpPr>
        <p:sp>
          <p:nvSpPr>
            <p:cNvPr id="168" name="Figura"/>
            <p:cNvSpPr/>
            <p:nvPr/>
          </p:nvSpPr>
          <p:spPr>
            <a:xfrm>
              <a:off x="0" y="0"/>
              <a:ext cx="27522761" cy="5981744"/>
            </a:xfrm>
            <a:custGeom>
              <a:avLst/>
              <a:gdLst/>
              <a:ahLst/>
              <a:cxnLst>
                <a:cxn ang="0">
                  <a:pos x="wd2" y="hd2"/>
                </a:cxn>
                <a:cxn ang="5400000">
                  <a:pos x="wd2" y="hd2"/>
                </a:cxn>
                <a:cxn ang="10800000">
                  <a:pos x="wd2" y="hd2"/>
                </a:cxn>
                <a:cxn ang="16200000">
                  <a:pos x="wd2" y="hd2"/>
                </a:cxn>
              </a:cxnLst>
              <a:rect l="0" t="0" r="r" b="b"/>
              <a:pathLst>
                <a:path w="21600" h="21600" extrusionOk="0">
                  <a:moveTo>
                    <a:pt x="11974" y="9767"/>
                  </a:moveTo>
                  <a:cubicBezTo>
                    <a:pt x="15368" y="9177"/>
                    <a:pt x="18722" y="13300"/>
                    <a:pt x="21600" y="21600"/>
                  </a:cubicBezTo>
                  <a:lnTo>
                    <a:pt x="0" y="21600"/>
                  </a:lnTo>
                  <a:lnTo>
                    <a:pt x="0" y="0"/>
                  </a:lnTo>
                  <a:cubicBezTo>
                    <a:pt x="2906" y="7498"/>
                    <a:pt x="6208" y="11122"/>
                    <a:pt x="9536" y="10482"/>
                  </a:cubicBezTo>
                  <a:cubicBezTo>
                    <a:pt x="10350" y="10326"/>
                    <a:pt x="11160" y="9909"/>
                    <a:pt x="11974" y="9767"/>
                  </a:cubicBezTo>
                  <a:close/>
                </a:path>
              </a:pathLst>
            </a:custGeom>
            <a:solidFill>
              <a:srgbClr val="212121">
                <a:alpha val="65770"/>
              </a:srgbClr>
            </a:solidFill>
            <a:ln w="12700" cap="flat">
              <a:noFill/>
              <a:miter lim="400000"/>
            </a:ln>
            <a:effectLst>
              <a:outerShdw blurRad="215900" dist="117245" dir="17693598" rotWithShape="0">
                <a:srgbClr val="000000">
                  <a:alpha val="50000"/>
                </a:srgbClr>
              </a:outerShdw>
            </a:effectLst>
          </p:spPr>
          <p:txBody>
            <a:bodyPr wrap="square" lIns="50800" tIns="50800" rIns="50800" bIns="50800" numCol="1" anchor="ctr">
              <a:noAutofit/>
            </a:bodyPr>
            <a:lstStyle/>
            <a:p>
              <a:pPr>
                <a:defRPr sz="3600"/>
              </a:pPr>
              <a:endParaRPr/>
            </a:p>
          </p:txBody>
        </p:sp>
        <p:sp>
          <p:nvSpPr>
            <p:cNvPr id="169" name="Figura"/>
            <p:cNvSpPr/>
            <p:nvPr/>
          </p:nvSpPr>
          <p:spPr>
            <a:xfrm>
              <a:off x="135268" y="1099566"/>
              <a:ext cx="28337087" cy="4886621"/>
            </a:xfrm>
            <a:custGeom>
              <a:avLst/>
              <a:gdLst/>
              <a:ahLst/>
              <a:cxnLst>
                <a:cxn ang="0">
                  <a:pos x="wd2" y="hd2"/>
                </a:cxn>
                <a:cxn ang="5400000">
                  <a:pos x="wd2" y="hd2"/>
                </a:cxn>
                <a:cxn ang="10800000">
                  <a:pos x="wd2" y="hd2"/>
                </a:cxn>
                <a:cxn ang="16200000">
                  <a:pos x="wd2" y="hd2"/>
                </a:cxn>
              </a:cxnLst>
              <a:rect l="0" t="0" r="r" b="b"/>
              <a:pathLst>
                <a:path w="21600" h="21600" extrusionOk="0">
                  <a:moveTo>
                    <a:pt x="19995" y="13224"/>
                  </a:moveTo>
                  <a:cubicBezTo>
                    <a:pt x="20619" y="15380"/>
                    <a:pt x="21166" y="18216"/>
                    <a:pt x="21600" y="21600"/>
                  </a:cubicBezTo>
                  <a:lnTo>
                    <a:pt x="0" y="21437"/>
                  </a:lnTo>
                  <a:lnTo>
                    <a:pt x="0" y="0"/>
                  </a:lnTo>
                  <a:cubicBezTo>
                    <a:pt x="2996" y="10221"/>
                    <a:pt x="6404" y="14529"/>
                    <a:pt x="9826" y="12511"/>
                  </a:cubicBezTo>
                  <a:cubicBezTo>
                    <a:pt x="13269" y="10481"/>
                    <a:pt x="16863" y="2422"/>
                    <a:pt x="19995" y="13224"/>
                  </a:cubicBezTo>
                  <a:close/>
                </a:path>
              </a:pathLst>
            </a:custGeom>
            <a:solidFill>
              <a:srgbClr val="941100">
                <a:alpha val="65770"/>
              </a:srgbClr>
            </a:solidFill>
            <a:ln w="12700" cap="flat">
              <a:noFill/>
              <a:miter lim="400000"/>
            </a:ln>
            <a:effectLst>
              <a:outerShdw blurRad="139700" dist="117245" dir="17693598" rotWithShape="0">
                <a:srgbClr val="000000">
                  <a:alpha val="32384"/>
                </a:srgbClr>
              </a:outerShdw>
            </a:effectLst>
          </p:spPr>
          <p:txBody>
            <a:bodyPr wrap="square" lIns="50800" tIns="50800" rIns="50800" bIns="50800" numCol="1" anchor="ctr">
              <a:noAutofit/>
            </a:bodyPr>
            <a:lstStyle/>
            <a:p>
              <a:pPr>
                <a:defRPr sz="3600"/>
              </a:pPr>
              <a:endParaRPr/>
            </a:p>
          </p:txBody>
        </p:sp>
      </p:grpSp>
      <p:sp>
        <p:nvSpPr>
          <p:cNvPr id="171" name="Ganotherapy"/>
          <p:cNvSpPr/>
          <p:nvPr/>
        </p:nvSpPr>
        <p:spPr>
          <a:xfrm>
            <a:off x="17970606" y="11858378"/>
            <a:ext cx="3671927" cy="838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4800"/>
            </a:lvl1pPr>
          </a:lstStyle>
          <a:p>
            <a:r>
              <a:t>Ganotherapy</a:t>
            </a:r>
          </a:p>
        </p:txBody>
      </p:sp>
      <p:pic>
        <p:nvPicPr>
          <p:cNvPr id="172" name="gano.png" descr="gano.png"/>
          <p:cNvPicPr>
            <a:picLocks noChangeAspect="1"/>
          </p:cNvPicPr>
          <p:nvPr/>
        </p:nvPicPr>
        <p:blipFill>
          <a:blip r:embed="rId3">
            <a:extLst/>
          </a:blip>
          <a:stretch>
            <a:fillRect/>
          </a:stretch>
        </p:blipFill>
        <p:spPr>
          <a:xfrm>
            <a:off x="21266275" y="10228833"/>
            <a:ext cx="2487996" cy="2487996"/>
          </a:xfrm>
          <a:prstGeom prst="rect">
            <a:avLst/>
          </a:prstGeom>
          <a:ln w="12700">
            <a:miter lim="400000"/>
          </a:ln>
        </p:spPr>
      </p:pic>
      <p:sp>
        <p:nvSpPr>
          <p:cNvPr id="173" name="FOUR PILLARS TO HEALTH"/>
          <p:cNvSpPr/>
          <p:nvPr/>
        </p:nvSpPr>
        <p:spPr>
          <a:xfrm>
            <a:off x="871306" y="1629630"/>
            <a:ext cx="10922001" cy="10795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lnSpc>
                <a:spcPts val="9000"/>
              </a:lnSpc>
              <a:defRPr sz="6400" b="1">
                <a:solidFill>
                  <a:schemeClr val="accent2">
                    <a:lumOff val="-15046"/>
                  </a:schemeClr>
                </a:solidFill>
                <a:latin typeface="Helvetica"/>
                <a:ea typeface="Helvetica"/>
                <a:cs typeface="Helvetica"/>
                <a:sym typeface="Helvetica"/>
              </a:defRPr>
            </a:lvl1pPr>
          </a:lstStyle>
          <a:p>
            <a:r>
              <a:t>FOUR PILLARS TO HEALTH</a:t>
            </a:r>
          </a:p>
        </p:txBody>
      </p:sp>
      <p:sp>
        <p:nvSpPr>
          <p:cNvPr id="174" name="Positive Mental Attitude"/>
          <p:cNvSpPr/>
          <p:nvPr/>
        </p:nvSpPr>
        <p:spPr>
          <a:xfrm>
            <a:off x="1522553" y="3200234"/>
            <a:ext cx="10547183" cy="1193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marL="879230" indent="-879230" algn="l" defTabSz="457200">
              <a:buSzPct val="75000"/>
              <a:buChar char="•"/>
              <a:defRPr sz="7200">
                <a:solidFill>
                  <a:srgbClr val="000000"/>
                </a:solidFill>
              </a:defRPr>
            </a:lvl1pPr>
          </a:lstStyle>
          <a:p>
            <a:r>
              <a:rPr dirty="0"/>
              <a:t>Positive Mental Attitude</a:t>
            </a:r>
          </a:p>
        </p:txBody>
      </p:sp>
      <p:sp>
        <p:nvSpPr>
          <p:cNvPr id="175" name="Healthy Lifestyle"/>
          <p:cNvSpPr/>
          <p:nvPr/>
        </p:nvSpPr>
        <p:spPr>
          <a:xfrm>
            <a:off x="1522553" y="4122141"/>
            <a:ext cx="7701570" cy="1193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marL="879230" indent="-879230" algn="l" defTabSz="457200">
              <a:buSzPct val="75000"/>
              <a:buChar char="•"/>
              <a:defRPr sz="7200">
                <a:solidFill>
                  <a:srgbClr val="000000"/>
                </a:solidFill>
              </a:defRPr>
            </a:lvl1pPr>
          </a:lstStyle>
          <a:p>
            <a:r>
              <a:t>Healthy Lifestyle</a:t>
            </a:r>
          </a:p>
        </p:txBody>
      </p:sp>
      <p:sp>
        <p:nvSpPr>
          <p:cNvPr id="176" name="Healthy Diet"/>
          <p:cNvSpPr/>
          <p:nvPr/>
        </p:nvSpPr>
        <p:spPr>
          <a:xfrm>
            <a:off x="1522553" y="5094344"/>
            <a:ext cx="5973354" cy="1193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marL="879230" indent="-879230" algn="l" defTabSz="457200">
              <a:buSzPct val="75000"/>
              <a:buChar char="•"/>
              <a:defRPr sz="7200">
                <a:solidFill>
                  <a:srgbClr val="000000"/>
                </a:solidFill>
              </a:defRPr>
            </a:lvl1pPr>
          </a:lstStyle>
          <a:p>
            <a:r>
              <a:t>Healthy Diet</a:t>
            </a:r>
          </a:p>
        </p:txBody>
      </p:sp>
      <p:sp>
        <p:nvSpPr>
          <p:cNvPr id="177" name="Supplementation"/>
          <p:cNvSpPr/>
          <p:nvPr/>
        </p:nvSpPr>
        <p:spPr>
          <a:xfrm>
            <a:off x="1522553" y="5957064"/>
            <a:ext cx="8410530" cy="1193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marL="879230" indent="-879230" algn="l" defTabSz="457200">
              <a:buSzPct val="75000"/>
              <a:buChar char="•"/>
              <a:defRPr sz="7200" b="1">
                <a:solidFill>
                  <a:srgbClr val="000000"/>
                </a:solidFill>
                <a:latin typeface="Helvetica"/>
                <a:ea typeface="Helvetica"/>
                <a:cs typeface="Helvetica"/>
                <a:sym typeface="Helvetica"/>
              </a:defRPr>
            </a:lvl1pPr>
          </a:lstStyle>
          <a:p>
            <a:r>
              <a:t>Supplementation</a:t>
            </a:r>
          </a:p>
        </p:txBody>
      </p:sp>
      <p:pic>
        <p:nvPicPr>
          <p:cNvPr id="178" name="DXN-02.png" descr="DXN-02.png"/>
          <p:cNvPicPr>
            <a:picLocks noChangeAspect="1"/>
          </p:cNvPicPr>
          <p:nvPr/>
        </p:nvPicPr>
        <p:blipFill>
          <a:blip r:embed="rId4">
            <a:extLst/>
          </a:blip>
          <a:stretch>
            <a:fillRect/>
          </a:stretch>
        </p:blipFill>
        <p:spPr>
          <a:xfrm>
            <a:off x="949964" y="10972772"/>
            <a:ext cx="2468362" cy="238436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Rectángulo"/>
          <p:cNvSpPr/>
          <p:nvPr/>
        </p:nvSpPr>
        <p:spPr>
          <a:xfrm>
            <a:off x="-354251" y="-511021"/>
            <a:ext cx="25184003" cy="14658704"/>
          </a:xfrm>
          <a:prstGeom prst="rect">
            <a:avLst/>
          </a:prstGeom>
          <a:solidFill>
            <a:srgbClr val="FFFFFF"/>
          </a:solidFill>
          <a:ln w="12700">
            <a:miter lim="400000"/>
          </a:ln>
        </p:spPr>
        <p:txBody>
          <a:bodyPr lIns="50800" tIns="50800" rIns="50800" bIns="50800" anchor="ctr"/>
          <a:lstStyle/>
          <a:p>
            <a:pPr>
              <a:defRPr sz="3600"/>
            </a:pPr>
            <a:endParaRPr/>
          </a:p>
        </p:txBody>
      </p:sp>
      <p:grpSp>
        <p:nvGrpSpPr>
          <p:cNvPr id="187" name="Grupo"/>
          <p:cNvGrpSpPr/>
          <p:nvPr/>
        </p:nvGrpSpPr>
        <p:grpSpPr>
          <a:xfrm>
            <a:off x="-571382" y="-874997"/>
            <a:ext cx="26154429" cy="13716001"/>
            <a:chOff x="0" y="0"/>
            <a:chExt cx="26154428" cy="13716000"/>
          </a:xfrm>
        </p:grpSpPr>
        <p:grpSp>
          <p:nvGrpSpPr>
            <p:cNvPr id="183" name="Grupo"/>
            <p:cNvGrpSpPr/>
            <p:nvPr/>
          </p:nvGrpSpPr>
          <p:grpSpPr>
            <a:xfrm>
              <a:off x="0" y="0"/>
              <a:ext cx="26154428" cy="13716000"/>
              <a:chOff x="7085497" y="0"/>
              <a:chExt cx="26154427" cy="13716000"/>
            </a:xfrm>
          </p:grpSpPr>
          <p:pic>
            <p:nvPicPr>
              <p:cNvPr id="181" name="Fotolia_73191322_Subscription_Monthly_XL.jpg" descr="Fotolia_73191322_Subscription_Monthly_XL.jpg"/>
              <p:cNvPicPr>
                <a:picLocks noChangeAspect="1"/>
              </p:cNvPicPr>
              <p:nvPr/>
            </p:nvPicPr>
            <p:blipFill>
              <a:blip r:embed="rId2">
                <a:extLst/>
              </a:blip>
              <a:srcRect l="33253"/>
              <a:stretch>
                <a:fillRect/>
              </a:stretch>
            </p:blipFill>
            <p:spPr>
              <a:xfrm>
                <a:off x="7085497" y="0"/>
                <a:ext cx="14222336" cy="13716000"/>
              </a:xfrm>
              <a:prstGeom prst="rect">
                <a:avLst/>
              </a:prstGeom>
              <a:ln w="12700" cap="flat">
                <a:noFill/>
                <a:miter lim="400000"/>
              </a:ln>
              <a:effectLst/>
            </p:spPr>
          </p:pic>
          <p:pic>
            <p:nvPicPr>
              <p:cNvPr id="182" name="Fotolia_73191322_Subscription_Monthly_XL.jpg" descr="Fotolia_73191322_Subscription_Monthly_XL.jpg"/>
              <p:cNvPicPr>
                <a:picLocks noChangeAspect="1"/>
              </p:cNvPicPr>
              <p:nvPr/>
            </p:nvPicPr>
            <p:blipFill>
              <a:blip r:embed="rId3">
                <a:alphaModFix amt="64595"/>
                <a:extLst/>
              </a:blip>
              <a:srcRect l="43569"/>
              <a:stretch>
                <a:fillRect/>
              </a:stretch>
            </p:blipFill>
            <p:spPr>
              <a:xfrm flipH="1">
                <a:off x="21215784" y="0"/>
                <a:ext cx="12024142" cy="13716000"/>
              </a:xfrm>
              <a:prstGeom prst="rect">
                <a:avLst/>
              </a:prstGeom>
              <a:ln w="12700" cap="flat">
                <a:noFill/>
                <a:miter lim="400000"/>
              </a:ln>
              <a:effectLst/>
            </p:spPr>
          </p:pic>
        </p:grpSp>
        <p:pic>
          <p:nvPicPr>
            <p:cNvPr id="184" name="pasted-image.tiff" descr="pasted-image.tiff"/>
            <p:cNvPicPr>
              <a:picLocks noChangeAspect="1"/>
            </p:cNvPicPr>
            <p:nvPr/>
          </p:nvPicPr>
          <p:blipFill>
            <a:blip r:embed="rId4">
              <a:extLst/>
            </a:blip>
            <a:stretch>
              <a:fillRect/>
            </a:stretch>
          </p:blipFill>
          <p:spPr>
            <a:xfrm>
              <a:off x="3497708" y="5693304"/>
              <a:ext cx="4702214" cy="2684992"/>
            </a:xfrm>
            <a:prstGeom prst="rect">
              <a:avLst/>
            </a:prstGeom>
            <a:ln w="12700" cap="flat">
              <a:noFill/>
              <a:miter lim="400000"/>
            </a:ln>
            <a:effectLst/>
          </p:spPr>
        </p:pic>
        <p:pic>
          <p:nvPicPr>
            <p:cNvPr id="185" name="pasted-image.tiff" descr="pasted-image.tiff"/>
            <p:cNvPicPr>
              <a:picLocks noChangeAspect="1"/>
            </p:cNvPicPr>
            <p:nvPr/>
          </p:nvPicPr>
          <p:blipFill>
            <a:blip r:embed="rId5">
              <a:extLst/>
            </a:blip>
            <a:stretch>
              <a:fillRect/>
            </a:stretch>
          </p:blipFill>
          <p:spPr>
            <a:xfrm>
              <a:off x="6418660" y="3468933"/>
              <a:ext cx="5107021" cy="5054481"/>
            </a:xfrm>
            <a:prstGeom prst="rect">
              <a:avLst/>
            </a:prstGeom>
            <a:ln w="12700" cap="flat">
              <a:noFill/>
              <a:miter lim="400000"/>
            </a:ln>
            <a:effectLst/>
          </p:spPr>
        </p:pic>
        <p:pic>
          <p:nvPicPr>
            <p:cNvPr id="186" name="pasted-image.tiff" descr="pasted-image.tiff"/>
            <p:cNvPicPr>
              <a:picLocks noChangeAspect="1"/>
            </p:cNvPicPr>
            <p:nvPr/>
          </p:nvPicPr>
          <p:blipFill>
            <a:blip r:embed="rId6">
              <a:extLst/>
            </a:blip>
            <a:srcRect t="18574" r="29823"/>
            <a:stretch>
              <a:fillRect/>
            </a:stretch>
          </p:blipFill>
          <p:spPr>
            <a:xfrm>
              <a:off x="14794016" y="751183"/>
              <a:ext cx="10976577" cy="12605081"/>
            </a:xfrm>
            <a:prstGeom prst="rect">
              <a:avLst/>
            </a:prstGeom>
            <a:ln w="12700" cap="flat">
              <a:noFill/>
              <a:miter lim="400000"/>
            </a:ln>
            <a:effectLst/>
          </p:spPr>
        </p:pic>
      </p:grpSp>
      <p:pic>
        <p:nvPicPr>
          <p:cNvPr id="188" name="Fotolia_46830808_Subscription_Monthly_XL.jpg" descr="Fotolia_46830808_Subscription_Monthly_XL.jpg"/>
          <p:cNvPicPr>
            <a:picLocks noChangeAspect="1"/>
          </p:cNvPicPr>
          <p:nvPr/>
        </p:nvPicPr>
        <p:blipFill>
          <a:blip r:embed="rId7">
            <a:extLst/>
          </a:blip>
          <a:stretch>
            <a:fillRect/>
          </a:stretch>
        </p:blipFill>
        <p:spPr>
          <a:xfrm>
            <a:off x="6662842" y="-8457989"/>
            <a:ext cx="8171353" cy="5427242"/>
          </a:xfrm>
          <a:prstGeom prst="rect">
            <a:avLst/>
          </a:prstGeom>
          <a:ln w="12700">
            <a:miter lim="400000"/>
          </a:ln>
        </p:spPr>
      </p:pic>
      <p:sp>
        <p:nvSpPr>
          <p:cNvPr id="189" name="Rectángulo"/>
          <p:cNvSpPr/>
          <p:nvPr/>
        </p:nvSpPr>
        <p:spPr>
          <a:xfrm>
            <a:off x="14911061" y="5441291"/>
            <a:ext cx="11339044" cy="4623685"/>
          </a:xfrm>
          <a:prstGeom prst="rect">
            <a:avLst/>
          </a:prstGeom>
          <a:blipFill>
            <a:blip r:embed="rId8"/>
          </a:blipFill>
          <a:ln w="12700">
            <a:miter lim="400000"/>
          </a:ln>
        </p:spPr>
        <p:txBody>
          <a:bodyPr lIns="50800" tIns="50800" rIns="50800" bIns="50800" anchor="ctr"/>
          <a:lstStyle/>
          <a:p>
            <a:pPr>
              <a:defRPr sz="3600"/>
            </a:pPr>
            <a:endParaRPr/>
          </a:p>
        </p:txBody>
      </p:sp>
      <p:grpSp>
        <p:nvGrpSpPr>
          <p:cNvPr id="192" name="Grupo"/>
          <p:cNvGrpSpPr/>
          <p:nvPr/>
        </p:nvGrpSpPr>
        <p:grpSpPr>
          <a:xfrm>
            <a:off x="-631249" y="7893586"/>
            <a:ext cx="28472356" cy="5986188"/>
            <a:chOff x="0" y="0"/>
            <a:chExt cx="28472354" cy="5986186"/>
          </a:xfrm>
        </p:grpSpPr>
        <p:sp>
          <p:nvSpPr>
            <p:cNvPr id="190" name="Figura"/>
            <p:cNvSpPr/>
            <p:nvPr/>
          </p:nvSpPr>
          <p:spPr>
            <a:xfrm>
              <a:off x="0" y="0"/>
              <a:ext cx="27522761" cy="5981744"/>
            </a:xfrm>
            <a:custGeom>
              <a:avLst/>
              <a:gdLst/>
              <a:ahLst/>
              <a:cxnLst>
                <a:cxn ang="0">
                  <a:pos x="wd2" y="hd2"/>
                </a:cxn>
                <a:cxn ang="5400000">
                  <a:pos x="wd2" y="hd2"/>
                </a:cxn>
                <a:cxn ang="10800000">
                  <a:pos x="wd2" y="hd2"/>
                </a:cxn>
                <a:cxn ang="16200000">
                  <a:pos x="wd2" y="hd2"/>
                </a:cxn>
              </a:cxnLst>
              <a:rect l="0" t="0" r="r" b="b"/>
              <a:pathLst>
                <a:path w="21600" h="21600" extrusionOk="0">
                  <a:moveTo>
                    <a:pt x="11974" y="9767"/>
                  </a:moveTo>
                  <a:cubicBezTo>
                    <a:pt x="15368" y="9177"/>
                    <a:pt x="18722" y="13300"/>
                    <a:pt x="21600" y="21600"/>
                  </a:cubicBezTo>
                  <a:lnTo>
                    <a:pt x="0" y="21600"/>
                  </a:lnTo>
                  <a:lnTo>
                    <a:pt x="0" y="0"/>
                  </a:lnTo>
                  <a:cubicBezTo>
                    <a:pt x="2906" y="7498"/>
                    <a:pt x="6208" y="11122"/>
                    <a:pt x="9536" y="10482"/>
                  </a:cubicBezTo>
                  <a:cubicBezTo>
                    <a:pt x="10350" y="10326"/>
                    <a:pt x="11160" y="9909"/>
                    <a:pt x="11974" y="9767"/>
                  </a:cubicBezTo>
                  <a:close/>
                </a:path>
              </a:pathLst>
            </a:custGeom>
            <a:solidFill>
              <a:srgbClr val="212121">
                <a:alpha val="61778"/>
              </a:srgbClr>
            </a:solidFill>
            <a:ln w="12700" cap="flat">
              <a:noFill/>
              <a:miter lim="400000"/>
            </a:ln>
            <a:effectLst>
              <a:outerShdw blurRad="215900" dist="117245" dir="17693598" rotWithShape="0">
                <a:srgbClr val="000000">
                  <a:alpha val="50000"/>
                </a:srgbClr>
              </a:outerShdw>
            </a:effectLst>
          </p:spPr>
          <p:txBody>
            <a:bodyPr wrap="square" lIns="50800" tIns="50800" rIns="50800" bIns="50800" numCol="1" anchor="ctr">
              <a:noAutofit/>
            </a:bodyPr>
            <a:lstStyle/>
            <a:p>
              <a:pPr>
                <a:defRPr sz="3600"/>
              </a:pPr>
              <a:endParaRPr/>
            </a:p>
          </p:txBody>
        </p:sp>
        <p:sp>
          <p:nvSpPr>
            <p:cNvPr id="191" name="Figura"/>
            <p:cNvSpPr/>
            <p:nvPr/>
          </p:nvSpPr>
          <p:spPr>
            <a:xfrm>
              <a:off x="135268" y="1099566"/>
              <a:ext cx="28337087" cy="4886621"/>
            </a:xfrm>
            <a:custGeom>
              <a:avLst/>
              <a:gdLst/>
              <a:ahLst/>
              <a:cxnLst>
                <a:cxn ang="0">
                  <a:pos x="wd2" y="hd2"/>
                </a:cxn>
                <a:cxn ang="5400000">
                  <a:pos x="wd2" y="hd2"/>
                </a:cxn>
                <a:cxn ang="10800000">
                  <a:pos x="wd2" y="hd2"/>
                </a:cxn>
                <a:cxn ang="16200000">
                  <a:pos x="wd2" y="hd2"/>
                </a:cxn>
              </a:cxnLst>
              <a:rect l="0" t="0" r="r" b="b"/>
              <a:pathLst>
                <a:path w="21600" h="21600" extrusionOk="0">
                  <a:moveTo>
                    <a:pt x="19995" y="13224"/>
                  </a:moveTo>
                  <a:cubicBezTo>
                    <a:pt x="20619" y="15380"/>
                    <a:pt x="21166" y="18216"/>
                    <a:pt x="21600" y="21600"/>
                  </a:cubicBezTo>
                  <a:lnTo>
                    <a:pt x="0" y="21437"/>
                  </a:lnTo>
                  <a:lnTo>
                    <a:pt x="0" y="0"/>
                  </a:lnTo>
                  <a:cubicBezTo>
                    <a:pt x="2996" y="10221"/>
                    <a:pt x="6404" y="14529"/>
                    <a:pt x="9826" y="12511"/>
                  </a:cubicBezTo>
                  <a:cubicBezTo>
                    <a:pt x="13269" y="10481"/>
                    <a:pt x="16863" y="2422"/>
                    <a:pt x="19995" y="13224"/>
                  </a:cubicBezTo>
                  <a:close/>
                </a:path>
              </a:pathLst>
            </a:custGeom>
            <a:solidFill>
              <a:srgbClr val="941100">
                <a:alpha val="61778"/>
              </a:srgbClr>
            </a:solidFill>
            <a:ln w="12700" cap="flat">
              <a:noFill/>
              <a:miter lim="400000"/>
            </a:ln>
            <a:effectLst>
              <a:outerShdw blurRad="139700" dist="117245" dir="17693598" rotWithShape="0">
                <a:srgbClr val="000000">
                  <a:alpha val="32384"/>
                </a:srgbClr>
              </a:outerShdw>
            </a:effectLst>
          </p:spPr>
          <p:txBody>
            <a:bodyPr wrap="square" lIns="50800" tIns="50800" rIns="50800" bIns="50800" numCol="1" anchor="ctr">
              <a:noAutofit/>
            </a:bodyPr>
            <a:lstStyle/>
            <a:p>
              <a:pPr>
                <a:defRPr sz="3600"/>
              </a:pPr>
              <a:endParaRPr/>
            </a:p>
          </p:txBody>
        </p:sp>
      </p:grpSp>
      <p:sp>
        <p:nvSpPr>
          <p:cNvPr id="193" name="Ganotherapy"/>
          <p:cNvSpPr/>
          <p:nvPr/>
        </p:nvSpPr>
        <p:spPr>
          <a:xfrm>
            <a:off x="17970606" y="11858378"/>
            <a:ext cx="3671927" cy="838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4800"/>
            </a:lvl1pPr>
          </a:lstStyle>
          <a:p>
            <a:r>
              <a:t>Ganotherapy</a:t>
            </a:r>
          </a:p>
        </p:txBody>
      </p:sp>
      <p:pic>
        <p:nvPicPr>
          <p:cNvPr id="194" name="gano.png" descr="gano.png"/>
          <p:cNvPicPr>
            <a:picLocks noChangeAspect="1"/>
          </p:cNvPicPr>
          <p:nvPr/>
        </p:nvPicPr>
        <p:blipFill>
          <a:blip r:embed="rId9">
            <a:extLst/>
          </a:blip>
          <a:stretch>
            <a:fillRect/>
          </a:stretch>
        </p:blipFill>
        <p:spPr>
          <a:xfrm>
            <a:off x="21266275" y="10228833"/>
            <a:ext cx="2487996" cy="2487996"/>
          </a:xfrm>
          <a:prstGeom prst="rect">
            <a:avLst/>
          </a:prstGeom>
          <a:ln w="12700">
            <a:miter lim="400000"/>
          </a:ln>
        </p:spPr>
      </p:pic>
      <p:sp>
        <p:nvSpPr>
          <p:cNvPr id="195" name="TOXIN AND IMBALANCE"/>
          <p:cNvSpPr/>
          <p:nvPr/>
        </p:nvSpPr>
        <p:spPr>
          <a:xfrm>
            <a:off x="13033798" y="952368"/>
            <a:ext cx="9642873" cy="10795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lnSpc>
                <a:spcPts val="9000"/>
              </a:lnSpc>
              <a:defRPr sz="6400" b="1">
                <a:solidFill>
                  <a:schemeClr val="accent2">
                    <a:lumOff val="-23751"/>
                  </a:schemeClr>
                </a:solidFill>
                <a:latin typeface="Helvetica"/>
                <a:ea typeface="Helvetica"/>
                <a:cs typeface="Helvetica"/>
                <a:sym typeface="Helvetica"/>
              </a:defRPr>
            </a:lvl1pPr>
          </a:lstStyle>
          <a:p>
            <a:r>
              <a:t>TOXIN AND IMBALANCE</a:t>
            </a:r>
          </a:p>
        </p:txBody>
      </p:sp>
      <p:sp>
        <p:nvSpPr>
          <p:cNvPr id="196" name="Toxin and imbalance of body are caused by internal and external factors, such as: stress, modern lifestyle, free radicals, air pollution, polluted water, chemicals, drugs, etc."/>
          <p:cNvSpPr/>
          <p:nvPr/>
        </p:nvSpPr>
        <p:spPr>
          <a:xfrm>
            <a:off x="11064093" y="2229434"/>
            <a:ext cx="12205710" cy="30480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defTabSz="457200">
              <a:defRPr sz="4800">
                <a:solidFill>
                  <a:srgbClr val="000000"/>
                </a:solidFill>
                <a:latin typeface="Helvetica"/>
                <a:ea typeface="Helvetica"/>
                <a:cs typeface="Helvetica"/>
                <a:sym typeface="Helvetica"/>
              </a:defRPr>
            </a:lvl1pPr>
          </a:lstStyle>
          <a:p>
            <a:r>
              <a:t>Toxin and imbalance of body are caused by internal and external factors, such as: stress, modern lifestyle, free radicals, air pollution, polluted water, chemicals, drugs, etc.</a:t>
            </a:r>
          </a:p>
        </p:txBody>
      </p:sp>
      <p:sp>
        <p:nvSpPr>
          <p:cNvPr id="197" name="The Eating Habit…"/>
          <p:cNvSpPr/>
          <p:nvPr/>
        </p:nvSpPr>
        <p:spPr>
          <a:xfrm>
            <a:off x="15286121" y="5911850"/>
            <a:ext cx="11127639" cy="32639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defTabSz="457200">
              <a:defRPr sz="6400">
                <a:latin typeface="Helvetica"/>
                <a:ea typeface="Helvetica"/>
                <a:cs typeface="Helvetica"/>
                <a:sym typeface="Helvetica"/>
              </a:defRPr>
            </a:pPr>
            <a:r>
              <a:t>The Eating Habit</a:t>
            </a:r>
          </a:p>
          <a:p>
            <a:pPr algn="l" defTabSz="457200">
              <a:defRPr sz="3600">
                <a:latin typeface="Helvetica"/>
                <a:ea typeface="Helvetica"/>
                <a:cs typeface="Helvetica"/>
                <a:sym typeface="Helvetica"/>
              </a:defRPr>
            </a:pPr>
            <a:r>
              <a:t>Eat too much - Eat too often - Eat too fast </a:t>
            </a:r>
          </a:p>
          <a:p>
            <a:pPr algn="l" defTabSz="457200">
              <a:defRPr sz="3600">
                <a:latin typeface="Helvetica"/>
                <a:ea typeface="Helvetica"/>
                <a:cs typeface="Helvetica"/>
                <a:sym typeface="Helvetica"/>
              </a:defRPr>
            </a:pPr>
            <a:r>
              <a:t>Eat too much acidic food</a:t>
            </a:r>
          </a:p>
          <a:p>
            <a:pPr algn="l" defTabSz="457200">
              <a:defRPr sz="3600">
                <a:latin typeface="Helvetica"/>
                <a:ea typeface="Helvetica"/>
                <a:cs typeface="Helvetica"/>
                <a:sym typeface="Helvetica"/>
              </a:defRPr>
            </a:pPr>
            <a:r>
              <a:t>Eat too much cooked food</a:t>
            </a:r>
          </a:p>
          <a:p>
            <a:pPr algn="l" defTabSz="457200">
              <a:defRPr sz="3600">
                <a:latin typeface="Helvetica"/>
                <a:ea typeface="Helvetica"/>
                <a:cs typeface="Helvetica"/>
                <a:sym typeface="Helvetica"/>
              </a:defRPr>
            </a:pPr>
            <a:r>
              <a:t>Eat too little green veggies</a:t>
            </a:r>
          </a:p>
        </p:txBody>
      </p:sp>
      <p:pic>
        <p:nvPicPr>
          <p:cNvPr id="198" name="DXN-02.png" descr="DXN-02.png"/>
          <p:cNvPicPr>
            <a:picLocks noChangeAspect="1"/>
          </p:cNvPicPr>
          <p:nvPr/>
        </p:nvPicPr>
        <p:blipFill>
          <a:blip r:embed="rId10">
            <a:extLst/>
          </a:blip>
          <a:stretch>
            <a:fillRect/>
          </a:stretch>
        </p:blipFill>
        <p:spPr>
          <a:xfrm>
            <a:off x="949964" y="10972772"/>
            <a:ext cx="2468362" cy="238436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2" name="Grupo"/>
          <p:cNvGrpSpPr/>
          <p:nvPr/>
        </p:nvGrpSpPr>
        <p:grpSpPr>
          <a:xfrm>
            <a:off x="-577512" y="-1227889"/>
            <a:ext cx="25276495" cy="15366945"/>
            <a:chOff x="0" y="0"/>
            <a:chExt cx="25276494" cy="15366944"/>
          </a:xfrm>
        </p:grpSpPr>
        <p:sp>
          <p:nvSpPr>
            <p:cNvPr id="200" name="Rectángulo"/>
            <p:cNvSpPr/>
            <p:nvPr/>
          </p:nvSpPr>
          <p:spPr>
            <a:xfrm>
              <a:off x="0" y="652638"/>
              <a:ext cx="25247197" cy="14714307"/>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3600"/>
              </a:pPr>
              <a:endParaRPr/>
            </a:p>
          </p:txBody>
        </p:sp>
        <p:pic>
          <p:nvPicPr>
            <p:cNvPr id="201" name="content.jpg" descr="content.jpg"/>
            <p:cNvPicPr>
              <a:picLocks noChangeAspect="1"/>
            </p:cNvPicPr>
            <p:nvPr/>
          </p:nvPicPr>
          <p:blipFill>
            <a:blip r:embed="rId2">
              <a:extLst/>
            </a:blip>
            <a:stretch>
              <a:fillRect/>
            </a:stretch>
          </p:blipFill>
          <p:spPr>
            <a:xfrm>
              <a:off x="11819483" y="0"/>
              <a:ext cx="13457012" cy="13457012"/>
            </a:xfrm>
            <a:prstGeom prst="rect">
              <a:avLst/>
            </a:prstGeom>
            <a:ln w="12700" cap="flat">
              <a:noFill/>
              <a:miter lim="400000"/>
            </a:ln>
            <a:effectLst/>
          </p:spPr>
        </p:pic>
      </p:grpSp>
      <p:grpSp>
        <p:nvGrpSpPr>
          <p:cNvPr id="205" name="Grupo"/>
          <p:cNvGrpSpPr/>
          <p:nvPr/>
        </p:nvGrpSpPr>
        <p:grpSpPr>
          <a:xfrm>
            <a:off x="-631249" y="7893586"/>
            <a:ext cx="28472356" cy="5986188"/>
            <a:chOff x="0" y="0"/>
            <a:chExt cx="28472354" cy="5986186"/>
          </a:xfrm>
        </p:grpSpPr>
        <p:sp>
          <p:nvSpPr>
            <p:cNvPr id="203" name="Figura"/>
            <p:cNvSpPr/>
            <p:nvPr/>
          </p:nvSpPr>
          <p:spPr>
            <a:xfrm>
              <a:off x="0" y="0"/>
              <a:ext cx="27522761" cy="5981744"/>
            </a:xfrm>
            <a:custGeom>
              <a:avLst/>
              <a:gdLst/>
              <a:ahLst/>
              <a:cxnLst>
                <a:cxn ang="0">
                  <a:pos x="wd2" y="hd2"/>
                </a:cxn>
                <a:cxn ang="5400000">
                  <a:pos x="wd2" y="hd2"/>
                </a:cxn>
                <a:cxn ang="10800000">
                  <a:pos x="wd2" y="hd2"/>
                </a:cxn>
                <a:cxn ang="16200000">
                  <a:pos x="wd2" y="hd2"/>
                </a:cxn>
              </a:cxnLst>
              <a:rect l="0" t="0" r="r" b="b"/>
              <a:pathLst>
                <a:path w="21600" h="21600" extrusionOk="0">
                  <a:moveTo>
                    <a:pt x="11974" y="9767"/>
                  </a:moveTo>
                  <a:cubicBezTo>
                    <a:pt x="15368" y="9177"/>
                    <a:pt x="18722" y="13300"/>
                    <a:pt x="21600" y="21600"/>
                  </a:cubicBezTo>
                  <a:lnTo>
                    <a:pt x="0" y="21600"/>
                  </a:lnTo>
                  <a:lnTo>
                    <a:pt x="0" y="0"/>
                  </a:lnTo>
                  <a:cubicBezTo>
                    <a:pt x="2906" y="7498"/>
                    <a:pt x="6208" y="11122"/>
                    <a:pt x="9536" y="10482"/>
                  </a:cubicBezTo>
                  <a:cubicBezTo>
                    <a:pt x="10350" y="10326"/>
                    <a:pt x="11160" y="9909"/>
                    <a:pt x="11974" y="9767"/>
                  </a:cubicBezTo>
                  <a:close/>
                </a:path>
              </a:pathLst>
            </a:custGeom>
            <a:solidFill>
              <a:srgbClr val="212121">
                <a:alpha val="72322"/>
              </a:srgbClr>
            </a:solidFill>
            <a:ln w="12700" cap="flat">
              <a:noFill/>
              <a:miter lim="400000"/>
            </a:ln>
            <a:effectLst>
              <a:outerShdw blurRad="215900" dist="117245" dir="17693598" rotWithShape="0">
                <a:srgbClr val="000000">
                  <a:alpha val="50000"/>
                </a:srgbClr>
              </a:outerShdw>
            </a:effectLst>
          </p:spPr>
          <p:txBody>
            <a:bodyPr wrap="square" lIns="50800" tIns="50800" rIns="50800" bIns="50800" numCol="1" anchor="ctr">
              <a:noAutofit/>
            </a:bodyPr>
            <a:lstStyle/>
            <a:p>
              <a:pPr>
                <a:defRPr sz="3600"/>
              </a:pPr>
              <a:endParaRPr/>
            </a:p>
          </p:txBody>
        </p:sp>
        <p:sp>
          <p:nvSpPr>
            <p:cNvPr id="204" name="Figura"/>
            <p:cNvSpPr/>
            <p:nvPr/>
          </p:nvSpPr>
          <p:spPr>
            <a:xfrm>
              <a:off x="135268" y="1099566"/>
              <a:ext cx="28337087" cy="4886621"/>
            </a:xfrm>
            <a:custGeom>
              <a:avLst/>
              <a:gdLst/>
              <a:ahLst/>
              <a:cxnLst>
                <a:cxn ang="0">
                  <a:pos x="wd2" y="hd2"/>
                </a:cxn>
                <a:cxn ang="5400000">
                  <a:pos x="wd2" y="hd2"/>
                </a:cxn>
                <a:cxn ang="10800000">
                  <a:pos x="wd2" y="hd2"/>
                </a:cxn>
                <a:cxn ang="16200000">
                  <a:pos x="wd2" y="hd2"/>
                </a:cxn>
              </a:cxnLst>
              <a:rect l="0" t="0" r="r" b="b"/>
              <a:pathLst>
                <a:path w="21600" h="21600" extrusionOk="0">
                  <a:moveTo>
                    <a:pt x="19995" y="13224"/>
                  </a:moveTo>
                  <a:cubicBezTo>
                    <a:pt x="20619" y="15380"/>
                    <a:pt x="21166" y="18216"/>
                    <a:pt x="21600" y="21600"/>
                  </a:cubicBezTo>
                  <a:lnTo>
                    <a:pt x="0" y="21437"/>
                  </a:lnTo>
                  <a:lnTo>
                    <a:pt x="0" y="0"/>
                  </a:lnTo>
                  <a:cubicBezTo>
                    <a:pt x="2996" y="10221"/>
                    <a:pt x="6404" y="14529"/>
                    <a:pt x="9826" y="12511"/>
                  </a:cubicBezTo>
                  <a:cubicBezTo>
                    <a:pt x="13269" y="10481"/>
                    <a:pt x="16863" y="2422"/>
                    <a:pt x="19995" y="13224"/>
                  </a:cubicBezTo>
                  <a:close/>
                </a:path>
              </a:pathLst>
            </a:custGeom>
            <a:solidFill>
              <a:srgbClr val="941100">
                <a:alpha val="72322"/>
              </a:srgbClr>
            </a:solidFill>
            <a:ln w="12700" cap="flat">
              <a:noFill/>
              <a:miter lim="400000"/>
            </a:ln>
            <a:effectLst>
              <a:outerShdw blurRad="139700" dist="117245" dir="17693598" rotWithShape="0">
                <a:srgbClr val="000000">
                  <a:alpha val="32384"/>
                </a:srgbClr>
              </a:outerShdw>
            </a:effectLst>
          </p:spPr>
          <p:txBody>
            <a:bodyPr wrap="square" lIns="50800" tIns="50800" rIns="50800" bIns="50800" numCol="1" anchor="ctr">
              <a:noAutofit/>
            </a:bodyPr>
            <a:lstStyle/>
            <a:p>
              <a:pPr>
                <a:defRPr sz="3600"/>
              </a:pPr>
              <a:endParaRPr/>
            </a:p>
          </p:txBody>
        </p:sp>
      </p:grpSp>
      <p:sp>
        <p:nvSpPr>
          <p:cNvPr id="206" name="Ganotherapy"/>
          <p:cNvSpPr/>
          <p:nvPr/>
        </p:nvSpPr>
        <p:spPr>
          <a:xfrm>
            <a:off x="17970606" y="11858378"/>
            <a:ext cx="3671927" cy="838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4800"/>
            </a:lvl1pPr>
          </a:lstStyle>
          <a:p>
            <a:r>
              <a:t>Ganotherapy</a:t>
            </a:r>
          </a:p>
        </p:txBody>
      </p:sp>
      <p:pic>
        <p:nvPicPr>
          <p:cNvPr id="207" name="gano.png" descr="gano.png"/>
          <p:cNvPicPr>
            <a:picLocks noChangeAspect="1"/>
          </p:cNvPicPr>
          <p:nvPr/>
        </p:nvPicPr>
        <p:blipFill>
          <a:blip r:embed="rId3">
            <a:extLst/>
          </a:blip>
          <a:stretch>
            <a:fillRect/>
          </a:stretch>
        </p:blipFill>
        <p:spPr>
          <a:xfrm>
            <a:off x="21266275" y="10228833"/>
            <a:ext cx="2487996" cy="2487996"/>
          </a:xfrm>
          <a:prstGeom prst="rect">
            <a:avLst/>
          </a:prstGeom>
          <a:ln w="12700">
            <a:miter lim="400000"/>
          </a:ln>
        </p:spPr>
      </p:pic>
      <p:sp>
        <p:nvSpPr>
          <p:cNvPr id="208" name="BODY AS THE BEST DOCTOR"/>
          <p:cNvSpPr/>
          <p:nvPr/>
        </p:nvSpPr>
        <p:spPr>
          <a:xfrm>
            <a:off x="1155971" y="1575180"/>
            <a:ext cx="11751867" cy="10795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defTabSz="457200">
              <a:lnSpc>
                <a:spcPts val="9000"/>
              </a:lnSpc>
              <a:defRPr sz="6400" b="1">
                <a:solidFill>
                  <a:srgbClr val="FF2600"/>
                </a:solidFill>
                <a:latin typeface="Helvetica"/>
                <a:ea typeface="Helvetica"/>
                <a:cs typeface="Helvetica"/>
                <a:sym typeface="Helvetica"/>
              </a:defRPr>
            </a:lvl1pPr>
          </a:lstStyle>
          <a:p>
            <a:r>
              <a:t>BODY AS THE BEST DOCTOR</a:t>
            </a:r>
          </a:p>
        </p:txBody>
      </p:sp>
      <p:sp>
        <p:nvSpPr>
          <p:cNvPr id="209" name="3 Defense Levels of the Body to Deal with Toxin"/>
          <p:cNvSpPr/>
          <p:nvPr/>
        </p:nvSpPr>
        <p:spPr>
          <a:xfrm>
            <a:off x="2368862" y="2468117"/>
            <a:ext cx="9326084" cy="1574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defTabSz="457200">
              <a:defRPr sz="4800">
                <a:solidFill>
                  <a:srgbClr val="424242"/>
                </a:solidFill>
                <a:latin typeface="Helvetica"/>
                <a:ea typeface="Helvetica"/>
                <a:cs typeface="Helvetica"/>
                <a:sym typeface="Helvetica"/>
              </a:defRPr>
            </a:lvl1pPr>
          </a:lstStyle>
          <a:p>
            <a:r>
              <a:t>3 Defense Levels of the Body to Deal with Toxin</a:t>
            </a:r>
          </a:p>
        </p:txBody>
      </p:sp>
      <p:sp>
        <p:nvSpPr>
          <p:cNvPr id="210" name="1st Level of Defense…"/>
          <p:cNvSpPr/>
          <p:nvPr/>
        </p:nvSpPr>
        <p:spPr>
          <a:xfrm>
            <a:off x="2978811" y="4113641"/>
            <a:ext cx="8106187" cy="4521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defTabSz="457200">
              <a:defRPr sz="4800" b="1">
                <a:solidFill>
                  <a:srgbClr val="000000"/>
                </a:solidFill>
                <a:latin typeface="Helvetica"/>
                <a:ea typeface="Helvetica"/>
                <a:cs typeface="Helvetica"/>
                <a:sym typeface="Helvetica"/>
              </a:defRPr>
            </a:pPr>
            <a:r>
              <a:t>1st Level of Defense</a:t>
            </a:r>
          </a:p>
          <a:p>
            <a:pPr defTabSz="457200">
              <a:defRPr sz="4800">
                <a:solidFill>
                  <a:srgbClr val="000000"/>
                </a:solidFill>
              </a:defRPr>
            </a:pPr>
            <a:r>
              <a:t>Discharge Phase </a:t>
            </a:r>
          </a:p>
          <a:p>
            <a:pPr defTabSz="457200">
              <a:defRPr sz="4800" b="1">
                <a:solidFill>
                  <a:srgbClr val="000000"/>
                </a:solidFill>
                <a:latin typeface="Helvetica"/>
                <a:ea typeface="Helvetica"/>
                <a:cs typeface="Helvetica"/>
                <a:sym typeface="Helvetica"/>
              </a:defRPr>
            </a:pPr>
            <a:r>
              <a:t>2nd Level of Defense</a:t>
            </a:r>
          </a:p>
          <a:p>
            <a:pPr defTabSz="457200">
              <a:defRPr sz="4800">
                <a:solidFill>
                  <a:srgbClr val="000000"/>
                </a:solidFill>
              </a:defRPr>
            </a:pPr>
            <a:r>
              <a:t>“Put Aside” Phase </a:t>
            </a:r>
          </a:p>
          <a:p>
            <a:pPr defTabSz="457200">
              <a:defRPr sz="4800" b="1">
                <a:solidFill>
                  <a:srgbClr val="000000"/>
                </a:solidFill>
                <a:latin typeface="Helvetica"/>
                <a:ea typeface="Helvetica"/>
                <a:cs typeface="Helvetica"/>
                <a:sym typeface="Helvetica"/>
              </a:defRPr>
            </a:pPr>
            <a:r>
              <a:t>3rd Level of Defense</a:t>
            </a:r>
          </a:p>
          <a:p>
            <a:pPr defTabSz="457200">
              <a:defRPr sz="4800">
                <a:solidFill>
                  <a:srgbClr val="000000"/>
                </a:solidFill>
              </a:defRPr>
            </a:pPr>
            <a:r>
              <a:t>Tumor Developing Phase</a:t>
            </a:r>
          </a:p>
        </p:txBody>
      </p:sp>
      <p:pic>
        <p:nvPicPr>
          <p:cNvPr id="211" name="DXN-02.png" descr="DXN-02.png"/>
          <p:cNvPicPr>
            <a:picLocks noChangeAspect="1"/>
          </p:cNvPicPr>
          <p:nvPr/>
        </p:nvPicPr>
        <p:blipFill>
          <a:blip r:embed="rId4">
            <a:extLst/>
          </a:blip>
          <a:stretch>
            <a:fillRect/>
          </a:stretch>
        </p:blipFill>
        <p:spPr>
          <a:xfrm>
            <a:off x="949964" y="10972772"/>
            <a:ext cx="2468362" cy="238436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 name="Fotolia_55580350_Subscription_Monthly_XXL.jpg" descr="Fotolia_55580350_Subscription_Monthly_XXL.jpg"/>
          <p:cNvPicPr>
            <a:picLocks noChangeAspect="1"/>
          </p:cNvPicPr>
          <p:nvPr/>
        </p:nvPicPr>
        <p:blipFill>
          <a:blip r:embed="rId2">
            <a:alphaModFix amt="29294"/>
            <a:extLst/>
          </a:blip>
          <a:stretch>
            <a:fillRect/>
          </a:stretch>
        </p:blipFill>
        <p:spPr>
          <a:xfrm>
            <a:off x="-3510430" y="-1079042"/>
            <a:ext cx="28292119" cy="18861413"/>
          </a:xfrm>
          <a:prstGeom prst="rect">
            <a:avLst/>
          </a:prstGeom>
          <a:ln w="12700">
            <a:miter lim="400000"/>
          </a:ln>
        </p:spPr>
      </p:pic>
      <p:grpSp>
        <p:nvGrpSpPr>
          <p:cNvPr id="216" name="Grupo"/>
          <p:cNvGrpSpPr/>
          <p:nvPr/>
        </p:nvGrpSpPr>
        <p:grpSpPr>
          <a:xfrm>
            <a:off x="-631249" y="7893586"/>
            <a:ext cx="28472356" cy="5986188"/>
            <a:chOff x="0" y="0"/>
            <a:chExt cx="28472354" cy="5986186"/>
          </a:xfrm>
        </p:grpSpPr>
        <p:sp>
          <p:nvSpPr>
            <p:cNvPr id="214" name="Figura"/>
            <p:cNvSpPr/>
            <p:nvPr/>
          </p:nvSpPr>
          <p:spPr>
            <a:xfrm>
              <a:off x="0" y="0"/>
              <a:ext cx="27522761" cy="5981744"/>
            </a:xfrm>
            <a:custGeom>
              <a:avLst/>
              <a:gdLst/>
              <a:ahLst/>
              <a:cxnLst>
                <a:cxn ang="0">
                  <a:pos x="wd2" y="hd2"/>
                </a:cxn>
                <a:cxn ang="5400000">
                  <a:pos x="wd2" y="hd2"/>
                </a:cxn>
                <a:cxn ang="10800000">
                  <a:pos x="wd2" y="hd2"/>
                </a:cxn>
                <a:cxn ang="16200000">
                  <a:pos x="wd2" y="hd2"/>
                </a:cxn>
              </a:cxnLst>
              <a:rect l="0" t="0" r="r" b="b"/>
              <a:pathLst>
                <a:path w="21600" h="21600" extrusionOk="0">
                  <a:moveTo>
                    <a:pt x="11974" y="9767"/>
                  </a:moveTo>
                  <a:cubicBezTo>
                    <a:pt x="15368" y="9177"/>
                    <a:pt x="18722" y="13300"/>
                    <a:pt x="21600" y="21600"/>
                  </a:cubicBezTo>
                  <a:lnTo>
                    <a:pt x="0" y="21600"/>
                  </a:lnTo>
                  <a:lnTo>
                    <a:pt x="0" y="0"/>
                  </a:lnTo>
                  <a:cubicBezTo>
                    <a:pt x="2906" y="7498"/>
                    <a:pt x="6208" y="11122"/>
                    <a:pt x="9536" y="10482"/>
                  </a:cubicBezTo>
                  <a:cubicBezTo>
                    <a:pt x="10350" y="10326"/>
                    <a:pt x="11160" y="9909"/>
                    <a:pt x="11974" y="9767"/>
                  </a:cubicBezTo>
                  <a:close/>
                </a:path>
              </a:pathLst>
            </a:custGeom>
            <a:solidFill>
              <a:srgbClr val="212121">
                <a:alpha val="68822"/>
              </a:srgbClr>
            </a:solidFill>
            <a:ln w="12700" cap="flat">
              <a:noFill/>
              <a:miter lim="400000"/>
            </a:ln>
            <a:effectLst>
              <a:outerShdw blurRad="215900" dist="117245" dir="17693598" rotWithShape="0">
                <a:srgbClr val="000000">
                  <a:alpha val="50000"/>
                </a:srgbClr>
              </a:outerShdw>
            </a:effectLst>
          </p:spPr>
          <p:txBody>
            <a:bodyPr wrap="square" lIns="50800" tIns="50800" rIns="50800" bIns="50800" numCol="1" anchor="ctr">
              <a:noAutofit/>
            </a:bodyPr>
            <a:lstStyle/>
            <a:p>
              <a:pPr>
                <a:defRPr sz="3600"/>
              </a:pPr>
              <a:endParaRPr/>
            </a:p>
          </p:txBody>
        </p:sp>
        <p:sp>
          <p:nvSpPr>
            <p:cNvPr id="215" name="Figura"/>
            <p:cNvSpPr/>
            <p:nvPr/>
          </p:nvSpPr>
          <p:spPr>
            <a:xfrm>
              <a:off x="135268" y="1099566"/>
              <a:ext cx="28337087" cy="4886621"/>
            </a:xfrm>
            <a:custGeom>
              <a:avLst/>
              <a:gdLst/>
              <a:ahLst/>
              <a:cxnLst>
                <a:cxn ang="0">
                  <a:pos x="wd2" y="hd2"/>
                </a:cxn>
                <a:cxn ang="5400000">
                  <a:pos x="wd2" y="hd2"/>
                </a:cxn>
                <a:cxn ang="10800000">
                  <a:pos x="wd2" y="hd2"/>
                </a:cxn>
                <a:cxn ang="16200000">
                  <a:pos x="wd2" y="hd2"/>
                </a:cxn>
              </a:cxnLst>
              <a:rect l="0" t="0" r="r" b="b"/>
              <a:pathLst>
                <a:path w="21600" h="21600" extrusionOk="0">
                  <a:moveTo>
                    <a:pt x="19995" y="13224"/>
                  </a:moveTo>
                  <a:cubicBezTo>
                    <a:pt x="20619" y="15380"/>
                    <a:pt x="21166" y="18216"/>
                    <a:pt x="21600" y="21600"/>
                  </a:cubicBezTo>
                  <a:lnTo>
                    <a:pt x="0" y="21437"/>
                  </a:lnTo>
                  <a:lnTo>
                    <a:pt x="0" y="0"/>
                  </a:lnTo>
                  <a:cubicBezTo>
                    <a:pt x="2996" y="10221"/>
                    <a:pt x="6404" y="14529"/>
                    <a:pt x="9826" y="12511"/>
                  </a:cubicBezTo>
                  <a:cubicBezTo>
                    <a:pt x="13269" y="10481"/>
                    <a:pt x="16863" y="2422"/>
                    <a:pt x="19995" y="13224"/>
                  </a:cubicBezTo>
                  <a:close/>
                </a:path>
              </a:pathLst>
            </a:custGeom>
            <a:solidFill>
              <a:srgbClr val="941100">
                <a:alpha val="52990"/>
              </a:srgbClr>
            </a:solidFill>
            <a:ln w="12700" cap="flat">
              <a:noFill/>
              <a:miter lim="400000"/>
            </a:ln>
            <a:effectLst>
              <a:outerShdw blurRad="139700" dist="117245" dir="17693598" rotWithShape="0">
                <a:srgbClr val="000000">
                  <a:alpha val="32384"/>
                </a:srgbClr>
              </a:outerShdw>
            </a:effectLst>
          </p:spPr>
          <p:txBody>
            <a:bodyPr wrap="square" lIns="50800" tIns="50800" rIns="50800" bIns="50800" numCol="1" anchor="ctr">
              <a:noAutofit/>
            </a:bodyPr>
            <a:lstStyle/>
            <a:p>
              <a:pPr>
                <a:defRPr sz="3600"/>
              </a:pPr>
              <a:endParaRPr/>
            </a:p>
          </p:txBody>
        </p:sp>
      </p:grpSp>
      <p:sp>
        <p:nvSpPr>
          <p:cNvPr id="217" name="Ganotherapy"/>
          <p:cNvSpPr/>
          <p:nvPr/>
        </p:nvSpPr>
        <p:spPr>
          <a:xfrm>
            <a:off x="17970606" y="11858378"/>
            <a:ext cx="3671927" cy="838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4800"/>
            </a:lvl1pPr>
          </a:lstStyle>
          <a:p>
            <a:r>
              <a:t>Ganotherapy</a:t>
            </a:r>
          </a:p>
        </p:txBody>
      </p:sp>
      <p:pic>
        <p:nvPicPr>
          <p:cNvPr id="218" name="gano.png" descr="gano.png"/>
          <p:cNvPicPr>
            <a:picLocks noChangeAspect="1"/>
          </p:cNvPicPr>
          <p:nvPr/>
        </p:nvPicPr>
        <p:blipFill>
          <a:blip r:embed="rId3">
            <a:extLst/>
          </a:blip>
          <a:stretch>
            <a:fillRect/>
          </a:stretch>
        </p:blipFill>
        <p:spPr>
          <a:xfrm>
            <a:off x="21266275" y="10228833"/>
            <a:ext cx="2487996" cy="2487996"/>
          </a:xfrm>
          <a:prstGeom prst="rect">
            <a:avLst/>
          </a:prstGeom>
          <a:ln w="12700">
            <a:miter lim="400000"/>
          </a:ln>
        </p:spPr>
      </p:pic>
      <p:sp>
        <p:nvSpPr>
          <p:cNvPr id="219" name="1ST LEVEL OF DEFENSE"/>
          <p:cNvSpPr/>
          <p:nvPr/>
        </p:nvSpPr>
        <p:spPr>
          <a:xfrm>
            <a:off x="10992951" y="1371626"/>
            <a:ext cx="9855201" cy="10795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lnSpc>
                <a:spcPts val="9000"/>
              </a:lnSpc>
              <a:defRPr sz="6400" b="1">
                <a:latin typeface="Helvetica"/>
                <a:ea typeface="Helvetica"/>
                <a:cs typeface="Helvetica"/>
                <a:sym typeface="Helvetica"/>
              </a:defRPr>
            </a:lvl1pPr>
          </a:lstStyle>
          <a:p>
            <a:r>
              <a:t>1ST LEVEL OF DEFENSE</a:t>
            </a:r>
          </a:p>
        </p:txBody>
      </p:sp>
      <p:sp>
        <p:nvSpPr>
          <p:cNvPr id="220" name="The Discharge Phase"/>
          <p:cNvSpPr/>
          <p:nvPr/>
        </p:nvSpPr>
        <p:spPr>
          <a:xfrm>
            <a:off x="10664026" y="2399067"/>
            <a:ext cx="10394385"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defTabSz="457200">
              <a:defRPr sz="4800">
                <a:latin typeface="Helvetica"/>
                <a:ea typeface="Helvetica"/>
                <a:cs typeface="Helvetica"/>
                <a:sym typeface="Helvetica"/>
              </a:defRPr>
            </a:lvl1pPr>
          </a:lstStyle>
          <a:p>
            <a:r>
              <a:t>The Discharge Phase</a:t>
            </a:r>
          </a:p>
        </p:txBody>
      </p:sp>
      <p:sp>
        <p:nvSpPr>
          <p:cNvPr id="221" name="Toxins will be discharged from the body as:"/>
          <p:cNvSpPr/>
          <p:nvPr/>
        </p:nvSpPr>
        <p:spPr>
          <a:xfrm>
            <a:off x="10212602" y="5535929"/>
            <a:ext cx="6321509" cy="264414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r" defTabSz="457200">
              <a:lnSpc>
                <a:spcPct val="80000"/>
              </a:lnSpc>
              <a:defRPr sz="6400">
                <a:latin typeface="Helvetica"/>
                <a:ea typeface="Helvetica"/>
                <a:cs typeface="Helvetica"/>
                <a:sym typeface="Helvetica"/>
              </a:defRPr>
            </a:lvl1pPr>
          </a:lstStyle>
          <a:p>
            <a:r>
              <a:t>Toxins will be discharged from the body as:</a:t>
            </a:r>
          </a:p>
        </p:txBody>
      </p:sp>
      <p:sp>
        <p:nvSpPr>
          <p:cNvPr id="222" name="Sweat…"/>
          <p:cNvSpPr/>
          <p:nvPr/>
        </p:nvSpPr>
        <p:spPr>
          <a:xfrm>
            <a:off x="17533489" y="5333999"/>
            <a:ext cx="3253796" cy="30480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586153" indent="-586153" algn="l" defTabSz="457200">
              <a:buSzPct val="75000"/>
              <a:buChar char="•"/>
              <a:defRPr sz="4800">
                <a:latin typeface="Helvetica"/>
                <a:ea typeface="Helvetica"/>
                <a:cs typeface="Helvetica"/>
                <a:sym typeface="Helvetica"/>
              </a:defRPr>
            </a:pPr>
            <a:r>
              <a:t>Sweat</a:t>
            </a:r>
          </a:p>
          <a:p>
            <a:pPr marL="586153" indent="-586153" algn="l" defTabSz="457200">
              <a:buSzPct val="75000"/>
              <a:buChar char="•"/>
              <a:defRPr sz="4800">
                <a:latin typeface="Helvetica"/>
                <a:ea typeface="Helvetica"/>
                <a:cs typeface="Helvetica"/>
                <a:sym typeface="Helvetica"/>
              </a:defRPr>
            </a:pPr>
            <a:r>
              <a:t>Urine </a:t>
            </a:r>
          </a:p>
          <a:p>
            <a:pPr marL="586153" indent="-586153" algn="l" defTabSz="457200">
              <a:buSzPct val="75000"/>
              <a:buChar char="•"/>
              <a:defRPr sz="4800">
                <a:latin typeface="Helvetica"/>
                <a:ea typeface="Helvetica"/>
                <a:cs typeface="Helvetica"/>
                <a:sym typeface="Helvetica"/>
              </a:defRPr>
            </a:pPr>
            <a:r>
              <a:t>Phlegm </a:t>
            </a:r>
          </a:p>
          <a:p>
            <a:pPr marL="586153" indent="-586153" algn="l" defTabSz="457200">
              <a:buSzPct val="75000"/>
              <a:buChar char="•"/>
              <a:defRPr sz="4800">
                <a:latin typeface="Helvetica"/>
                <a:ea typeface="Helvetica"/>
                <a:cs typeface="Helvetica"/>
                <a:sym typeface="Helvetica"/>
              </a:defRPr>
            </a:pPr>
            <a:r>
              <a:t>Stools</a:t>
            </a:r>
          </a:p>
        </p:txBody>
      </p:sp>
      <p:pic>
        <p:nvPicPr>
          <p:cNvPr id="223" name="DXN-02.png" descr="DXN-02.png"/>
          <p:cNvPicPr>
            <a:picLocks noChangeAspect="1"/>
          </p:cNvPicPr>
          <p:nvPr/>
        </p:nvPicPr>
        <p:blipFill>
          <a:blip r:embed="rId4">
            <a:extLst/>
          </a:blip>
          <a:stretch>
            <a:fillRect/>
          </a:stretch>
        </p:blipFill>
        <p:spPr>
          <a:xfrm>
            <a:off x="949964" y="10972772"/>
            <a:ext cx="2468362" cy="238436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 name="Fotolia_63178893_Subscription_Monthly_XXL.jpg" descr="Fotolia_63178893_Subscription_Monthly_XXL.jpg"/>
          <p:cNvPicPr>
            <a:picLocks noChangeAspect="1"/>
          </p:cNvPicPr>
          <p:nvPr/>
        </p:nvPicPr>
        <p:blipFill>
          <a:blip r:embed="rId2">
            <a:alphaModFix amt="24043"/>
            <a:extLst/>
          </a:blip>
          <a:stretch>
            <a:fillRect/>
          </a:stretch>
        </p:blipFill>
        <p:spPr>
          <a:xfrm>
            <a:off x="-179953" y="-7691616"/>
            <a:ext cx="25063846" cy="23095998"/>
          </a:xfrm>
          <a:prstGeom prst="rect">
            <a:avLst/>
          </a:prstGeom>
          <a:ln w="12700">
            <a:miter lim="400000"/>
          </a:ln>
        </p:spPr>
      </p:pic>
      <p:grpSp>
        <p:nvGrpSpPr>
          <p:cNvPr id="228" name="Grupo"/>
          <p:cNvGrpSpPr/>
          <p:nvPr/>
        </p:nvGrpSpPr>
        <p:grpSpPr>
          <a:xfrm>
            <a:off x="-631249" y="7893586"/>
            <a:ext cx="28472356" cy="5986188"/>
            <a:chOff x="0" y="0"/>
            <a:chExt cx="28472354" cy="5986186"/>
          </a:xfrm>
        </p:grpSpPr>
        <p:sp>
          <p:nvSpPr>
            <p:cNvPr id="226" name="Figura"/>
            <p:cNvSpPr/>
            <p:nvPr/>
          </p:nvSpPr>
          <p:spPr>
            <a:xfrm>
              <a:off x="0" y="0"/>
              <a:ext cx="27522761" cy="5981744"/>
            </a:xfrm>
            <a:custGeom>
              <a:avLst/>
              <a:gdLst/>
              <a:ahLst/>
              <a:cxnLst>
                <a:cxn ang="0">
                  <a:pos x="wd2" y="hd2"/>
                </a:cxn>
                <a:cxn ang="5400000">
                  <a:pos x="wd2" y="hd2"/>
                </a:cxn>
                <a:cxn ang="10800000">
                  <a:pos x="wd2" y="hd2"/>
                </a:cxn>
                <a:cxn ang="16200000">
                  <a:pos x="wd2" y="hd2"/>
                </a:cxn>
              </a:cxnLst>
              <a:rect l="0" t="0" r="r" b="b"/>
              <a:pathLst>
                <a:path w="21600" h="21600" extrusionOk="0">
                  <a:moveTo>
                    <a:pt x="11974" y="9767"/>
                  </a:moveTo>
                  <a:cubicBezTo>
                    <a:pt x="15368" y="9177"/>
                    <a:pt x="18722" y="13300"/>
                    <a:pt x="21600" y="21600"/>
                  </a:cubicBezTo>
                  <a:lnTo>
                    <a:pt x="0" y="21600"/>
                  </a:lnTo>
                  <a:lnTo>
                    <a:pt x="0" y="0"/>
                  </a:lnTo>
                  <a:cubicBezTo>
                    <a:pt x="2906" y="7498"/>
                    <a:pt x="6208" y="11122"/>
                    <a:pt x="9536" y="10482"/>
                  </a:cubicBezTo>
                  <a:cubicBezTo>
                    <a:pt x="10350" y="10326"/>
                    <a:pt x="11160" y="9909"/>
                    <a:pt x="11974" y="9767"/>
                  </a:cubicBezTo>
                  <a:close/>
                </a:path>
              </a:pathLst>
            </a:custGeom>
            <a:solidFill>
              <a:srgbClr val="212121">
                <a:alpha val="75371"/>
              </a:srgbClr>
            </a:solidFill>
            <a:ln w="12700" cap="flat">
              <a:noFill/>
              <a:miter lim="400000"/>
            </a:ln>
            <a:effectLst>
              <a:outerShdw blurRad="215900" dist="117245" dir="17693598" rotWithShape="0">
                <a:srgbClr val="000000">
                  <a:alpha val="50000"/>
                </a:srgbClr>
              </a:outerShdw>
            </a:effectLst>
          </p:spPr>
          <p:txBody>
            <a:bodyPr wrap="square" lIns="50800" tIns="50800" rIns="50800" bIns="50800" numCol="1" anchor="ctr">
              <a:noAutofit/>
            </a:bodyPr>
            <a:lstStyle/>
            <a:p>
              <a:pPr>
                <a:defRPr sz="3600"/>
              </a:pPr>
              <a:endParaRPr/>
            </a:p>
          </p:txBody>
        </p:sp>
        <p:sp>
          <p:nvSpPr>
            <p:cNvPr id="227" name="Figura"/>
            <p:cNvSpPr/>
            <p:nvPr/>
          </p:nvSpPr>
          <p:spPr>
            <a:xfrm>
              <a:off x="135268" y="1099566"/>
              <a:ext cx="28337087" cy="4886621"/>
            </a:xfrm>
            <a:custGeom>
              <a:avLst/>
              <a:gdLst/>
              <a:ahLst/>
              <a:cxnLst>
                <a:cxn ang="0">
                  <a:pos x="wd2" y="hd2"/>
                </a:cxn>
                <a:cxn ang="5400000">
                  <a:pos x="wd2" y="hd2"/>
                </a:cxn>
                <a:cxn ang="10800000">
                  <a:pos x="wd2" y="hd2"/>
                </a:cxn>
                <a:cxn ang="16200000">
                  <a:pos x="wd2" y="hd2"/>
                </a:cxn>
              </a:cxnLst>
              <a:rect l="0" t="0" r="r" b="b"/>
              <a:pathLst>
                <a:path w="21600" h="21600" extrusionOk="0">
                  <a:moveTo>
                    <a:pt x="19995" y="13224"/>
                  </a:moveTo>
                  <a:cubicBezTo>
                    <a:pt x="20619" y="15380"/>
                    <a:pt x="21166" y="18216"/>
                    <a:pt x="21600" y="21600"/>
                  </a:cubicBezTo>
                  <a:lnTo>
                    <a:pt x="0" y="21437"/>
                  </a:lnTo>
                  <a:lnTo>
                    <a:pt x="0" y="0"/>
                  </a:lnTo>
                  <a:cubicBezTo>
                    <a:pt x="2996" y="10221"/>
                    <a:pt x="6404" y="14529"/>
                    <a:pt x="9826" y="12511"/>
                  </a:cubicBezTo>
                  <a:cubicBezTo>
                    <a:pt x="13269" y="10481"/>
                    <a:pt x="16863" y="2422"/>
                    <a:pt x="19995" y="13224"/>
                  </a:cubicBezTo>
                  <a:close/>
                </a:path>
              </a:pathLst>
            </a:custGeom>
            <a:solidFill>
              <a:srgbClr val="941100">
                <a:alpha val="47297"/>
              </a:srgbClr>
            </a:solidFill>
            <a:ln w="12700" cap="flat">
              <a:noFill/>
              <a:miter lim="400000"/>
            </a:ln>
            <a:effectLst>
              <a:outerShdw blurRad="139700" dist="117245" dir="17693598" rotWithShape="0">
                <a:srgbClr val="000000">
                  <a:alpha val="32384"/>
                </a:srgbClr>
              </a:outerShdw>
            </a:effectLst>
          </p:spPr>
          <p:txBody>
            <a:bodyPr wrap="square" lIns="50800" tIns="50800" rIns="50800" bIns="50800" numCol="1" anchor="ctr">
              <a:noAutofit/>
            </a:bodyPr>
            <a:lstStyle/>
            <a:p>
              <a:pPr>
                <a:defRPr sz="3600"/>
              </a:pPr>
              <a:endParaRPr/>
            </a:p>
          </p:txBody>
        </p:sp>
      </p:grpSp>
      <p:sp>
        <p:nvSpPr>
          <p:cNvPr id="229" name="Ganotherapy"/>
          <p:cNvSpPr/>
          <p:nvPr/>
        </p:nvSpPr>
        <p:spPr>
          <a:xfrm>
            <a:off x="17970606" y="11858378"/>
            <a:ext cx="3671927" cy="838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4800"/>
            </a:lvl1pPr>
          </a:lstStyle>
          <a:p>
            <a:r>
              <a:t>Ganotherapy</a:t>
            </a:r>
          </a:p>
        </p:txBody>
      </p:sp>
      <p:pic>
        <p:nvPicPr>
          <p:cNvPr id="230" name="gano.png" descr="gano.png"/>
          <p:cNvPicPr>
            <a:picLocks noChangeAspect="1"/>
          </p:cNvPicPr>
          <p:nvPr/>
        </p:nvPicPr>
        <p:blipFill>
          <a:blip r:embed="rId3">
            <a:extLst/>
          </a:blip>
          <a:stretch>
            <a:fillRect/>
          </a:stretch>
        </p:blipFill>
        <p:spPr>
          <a:xfrm>
            <a:off x="21266275" y="10228833"/>
            <a:ext cx="2487996" cy="2487996"/>
          </a:xfrm>
          <a:prstGeom prst="rect">
            <a:avLst/>
          </a:prstGeom>
          <a:ln w="12700">
            <a:miter lim="400000"/>
          </a:ln>
        </p:spPr>
      </p:pic>
      <p:sp>
        <p:nvSpPr>
          <p:cNvPr id="231" name="2ND LEVEL OF DEFENSE"/>
          <p:cNvSpPr/>
          <p:nvPr/>
        </p:nvSpPr>
        <p:spPr>
          <a:xfrm>
            <a:off x="7209432" y="1451830"/>
            <a:ext cx="9990536" cy="10795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defTabSz="457200">
              <a:lnSpc>
                <a:spcPts val="9000"/>
              </a:lnSpc>
              <a:defRPr sz="6400" b="1">
                <a:latin typeface="Helvetica"/>
                <a:ea typeface="Helvetica"/>
                <a:cs typeface="Helvetica"/>
                <a:sym typeface="Helvetica"/>
              </a:defRPr>
            </a:lvl1pPr>
          </a:lstStyle>
          <a:p>
            <a:r>
              <a:t>2ND LEVEL OF DEFENSE</a:t>
            </a:r>
          </a:p>
        </p:txBody>
      </p:sp>
      <p:sp>
        <p:nvSpPr>
          <p:cNvPr id="232" name="The “Put Aside” Phase"/>
          <p:cNvSpPr/>
          <p:nvPr/>
        </p:nvSpPr>
        <p:spPr>
          <a:xfrm>
            <a:off x="7773420" y="2302315"/>
            <a:ext cx="8837160"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defTabSz="457200">
              <a:defRPr sz="4800">
                <a:latin typeface="Helvetica"/>
                <a:ea typeface="Helvetica"/>
                <a:cs typeface="Helvetica"/>
                <a:sym typeface="Helvetica"/>
              </a:defRPr>
            </a:lvl1pPr>
          </a:lstStyle>
          <a:p>
            <a:r>
              <a:t>The “Put Aside” Phase</a:t>
            </a:r>
          </a:p>
        </p:txBody>
      </p:sp>
      <p:sp>
        <p:nvSpPr>
          <p:cNvPr id="233" name="Crystallized into Uric Acid and Stone…"/>
          <p:cNvSpPr/>
          <p:nvPr/>
        </p:nvSpPr>
        <p:spPr>
          <a:xfrm>
            <a:off x="11631974" y="5006362"/>
            <a:ext cx="10892149" cy="23114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586153" indent="-586153" algn="l" defTabSz="457200">
              <a:buSzPct val="75000"/>
              <a:buChar char="•"/>
              <a:defRPr sz="4800">
                <a:latin typeface="Helvetica"/>
                <a:ea typeface="Helvetica"/>
                <a:cs typeface="Helvetica"/>
                <a:sym typeface="Helvetica"/>
              </a:defRPr>
            </a:pPr>
            <a:r>
              <a:t>Crystallized into Uric Acid and Stone</a:t>
            </a:r>
          </a:p>
          <a:p>
            <a:pPr marL="586153" indent="-586153" algn="l" defTabSz="457200">
              <a:buSzPct val="75000"/>
              <a:buChar char="•"/>
              <a:defRPr sz="4800">
                <a:latin typeface="Helvetica"/>
                <a:ea typeface="Helvetica"/>
                <a:cs typeface="Helvetica"/>
                <a:sym typeface="Helvetica"/>
              </a:defRPr>
            </a:pPr>
            <a:r>
              <a:t>Combined with inert materials to form cholesterol and fat</a:t>
            </a:r>
          </a:p>
        </p:txBody>
      </p:sp>
      <p:sp>
        <p:nvSpPr>
          <p:cNvPr id="234" name="Toxin will be crystallized or combined with inert materials"/>
          <p:cNvSpPr/>
          <p:nvPr/>
        </p:nvSpPr>
        <p:spPr>
          <a:xfrm>
            <a:off x="1006029" y="4839993"/>
            <a:ext cx="10090260" cy="264414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r" defTabSz="457200">
              <a:lnSpc>
                <a:spcPct val="80000"/>
              </a:lnSpc>
              <a:defRPr sz="6400" b="1">
                <a:latin typeface="Helvetica"/>
                <a:ea typeface="Helvetica"/>
                <a:cs typeface="Helvetica"/>
                <a:sym typeface="Helvetica"/>
              </a:defRPr>
            </a:lvl1pPr>
          </a:lstStyle>
          <a:p>
            <a:r>
              <a:t>Toxin will be crystallized or combined with inert materials</a:t>
            </a:r>
          </a:p>
        </p:txBody>
      </p:sp>
      <p:pic>
        <p:nvPicPr>
          <p:cNvPr id="235" name="DXN-02.png" descr="DXN-02.png"/>
          <p:cNvPicPr>
            <a:picLocks noChangeAspect="1"/>
          </p:cNvPicPr>
          <p:nvPr/>
        </p:nvPicPr>
        <p:blipFill>
          <a:blip r:embed="rId4">
            <a:extLst/>
          </a:blip>
          <a:stretch>
            <a:fillRect/>
          </a:stretch>
        </p:blipFill>
        <p:spPr>
          <a:xfrm>
            <a:off x="949964" y="10972772"/>
            <a:ext cx="2468362" cy="238436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 name="Fotolia_63468190_Subscription_Monthly_XXL.jpg" descr="Fotolia_63468190_Subscription_Monthly_XXL.jpg"/>
          <p:cNvPicPr>
            <a:picLocks noChangeAspect="1"/>
          </p:cNvPicPr>
          <p:nvPr/>
        </p:nvPicPr>
        <p:blipFill>
          <a:blip r:embed="rId2">
            <a:alphaModFix amt="24498"/>
            <a:extLst/>
          </a:blip>
          <a:stretch>
            <a:fillRect/>
          </a:stretch>
        </p:blipFill>
        <p:spPr>
          <a:xfrm>
            <a:off x="-42983" y="-1845920"/>
            <a:ext cx="26114388" cy="17407840"/>
          </a:xfrm>
          <a:prstGeom prst="rect">
            <a:avLst/>
          </a:prstGeom>
          <a:ln w="12700">
            <a:miter lim="400000"/>
          </a:ln>
        </p:spPr>
      </p:pic>
      <p:grpSp>
        <p:nvGrpSpPr>
          <p:cNvPr id="240" name="Grupo"/>
          <p:cNvGrpSpPr/>
          <p:nvPr/>
        </p:nvGrpSpPr>
        <p:grpSpPr>
          <a:xfrm>
            <a:off x="-631249" y="7893586"/>
            <a:ext cx="28472356" cy="5986188"/>
            <a:chOff x="0" y="0"/>
            <a:chExt cx="28472354" cy="5986186"/>
          </a:xfrm>
        </p:grpSpPr>
        <p:sp>
          <p:nvSpPr>
            <p:cNvPr id="238" name="Figura"/>
            <p:cNvSpPr/>
            <p:nvPr/>
          </p:nvSpPr>
          <p:spPr>
            <a:xfrm>
              <a:off x="0" y="0"/>
              <a:ext cx="27522761" cy="5981744"/>
            </a:xfrm>
            <a:custGeom>
              <a:avLst/>
              <a:gdLst/>
              <a:ahLst/>
              <a:cxnLst>
                <a:cxn ang="0">
                  <a:pos x="wd2" y="hd2"/>
                </a:cxn>
                <a:cxn ang="5400000">
                  <a:pos x="wd2" y="hd2"/>
                </a:cxn>
                <a:cxn ang="10800000">
                  <a:pos x="wd2" y="hd2"/>
                </a:cxn>
                <a:cxn ang="16200000">
                  <a:pos x="wd2" y="hd2"/>
                </a:cxn>
              </a:cxnLst>
              <a:rect l="0" t="0" r="r" b="b"/>
              <a:pathLst>
                <a:path w="21600" h="21600" extrusionOk="0">
                  <a:moveTo>
                    <a:pt x="11974" y="9767"/>
                  </a:moveTo>
                  <a:cubicBezTo>
                    <a:pt x="15368" y="9177"/>
                    <a:pt x="18722" y="13300"/>
                    <a:pt x="21600" y="21600"/>
                  </a:cubicBezTo>
                  <a:lnTo>
                    <a:pt x="0" y="21600"/>
                  </a:lnTo>
                  <a:lnTo>
                    <a:pt x="0" y="0"/>
                  </a:lnTo>
                  <a:cubicBezTo>
                    <a:pt x="2906" y="7498"/>
                    <a:pt x="6208" y="11122"/>
                    <a:pt x="9536" y="10482"/>
                  </a:cubicBezTo>
                  <a:cubicBezTo>
                    <a:pt x="10350" y="10326"/>
                    <a:pt x="11160" y="9909"/>
                    <a:pt x="11974" y="9767"/>
                  </a:cubicBezTo>
                  <a:close/>
                </a:path>
              </a:pathLst>
            </a:custGeom>
            <a:solidFill>
              <a:srgbClr val="212121">
                <a:alpha val="64617"/>
              </a:srgbClr>
            </a:solidFill>
            <a:ln w="12700" cap="flat">
              <a:noFill/>
              <a:miter lim="400000"/>
            </a:ln>
            <a:effectLst>
              <a:outerShdw blurRad="215900" dist="117245" dir="17693598" rotWithShape="0">
                <a:srgbClr val="000000">
                  <a:alpha val="50000"/>
                </a:srgbClr>
              </a:outerShdw>
            </a:effectLst>
          </p:spPr>
          <p:txBody>
            <a:bodyPr wrap="square" lIns="50800" tIns="50800" rIns="50800" bIns="50800" numCol="1" anchor="ctr">
              <a:noAutofit/>
            </a:bodyPr>
            <a:lstStyle/>
            <a:p>
              <a:pPr>
                <a:defRPr sz="3600"/>
              </a:pPr>
              <a:endParaRPr/>
            </a:p>
          </p:txBody>
        </p:sp>
        <p:sp>
          <p:nvSpPr>
            <p:cNvPr id="239" name="Figura"/>
            <p:cNvSpPr/>
            <p:nvPr/>
          </p:nvSpPr>
          <p:spPr>
            <a:xfrm>
              <a:off x="135268" y="1099566"/>
              <a:ext cx="28337087" cy="4886621"/>
            </a:xfrm>
            <a:custGeom>
              <a:avLst/>
              <a:gdLst/>
              <a:ahLst/>
              <a:cxnLst>
                <a:cxn ang="0">
                  <a:pos x="wd2" y="hd2"/>
                </a:cxn>
                <a:cxn ang="5400000">
                  <a:pos x="wd2" y="hd2"/>
                </a:cxn>
                <a:cxn ang="10800000">
                  <a:pos x="wd2" y="hd2"/>
                </a:cxn>
                <a:cxn ang="16200000">
                  <a:pos x="wd2" y="hd2"/>
                </a:cxn>
              </a:cxnLst>
              <a:rect l="0" t="0" r="r" b="b"/>
              <a:pathLst>
                <a:path w="21600" h="21600" extrusionOk="0">
                  <a:moveTo>
                    <a:pt x="19995" y="13224"/>
                  </a:moveTo>
                  <a:cubicBezTo>
                    <a:pt x="20619" y="15380"/>
                    <a:pt x="21166" y="18216"/>
                    <a:pt x="21600" y="21600"/>
                  </a:cubicBezTo>
                  <a:lnTo>
                    <a:pt x="0" y="21437"/>
                  </a:lnTo>
                  <a:lnTo>
                    <a:pt x="0" y="0"/>
                  </a:lnTo>
                  <a:cubicBezTo>
                    <a:pt x="2996" y="10221"/>
                    <a:pt x="6404" y="14529"/>
                    <a:pt x="9826" y="12511"/>
                  </a:cubicBezTo>
                  <a:cubicBezTo>
                    <a:pt x="13269" y="10481"/>
                    <a:pt x="16863" y="2422"/>
                    <a:pt x="19995" y="13224"/>
                  </a:cubicBezTo>
                  <a:close/>
                </a:path>
              </a:pathLst>
            </a:custGeom>
            <a:solidFill>
              <a:srgbClr val="941100">
                <a:alpha val="45668"/>
              </a:srgbClr>
            </a:solidFill>
            <a:ln w="12700" cap="flat">
              <a:noFill/>
              <a:miter lim="400000"/>
            </a:ln>
            <a:effectLst>
              <a:outerShdw blurRad="139700" dist="117245" dir="17693598" rotWithShape="0">
                <a:srgbClr val="000000">
                  <a:alpha val="32384"/>
                </a:srgbClr>
              </a:outerShdw>
            </a:effectLst>
          </p:spPr>
          <p:txBody>
            <a:bodyPr wrap="square" lIns="50800" tIns="50800" rIns="50800" bIns="50800" numCol="1" anchor="ctr">
              <a:noAutofit/>
            </a:bodyPr>
            <a:lstStyle/>
            <a:p>
              <a:pPr>
                <a:defRPr sz="3600"/>
              </a:pPr>
              <a:endParaRPr/>
            </a:p>
          </p:txBody>
        </p:sp>
      </p:grpSp>
      <p:sp>
        <p:nvSpPr>
          <p:cNvPr id="241" name="Ganotherapy"/>
          <p:cNvSpPr/>
          <p:nvPr/>
        </p:nvSpPr>
        <p:spPr>
          <a:xfrm>
            <a:off x="17970606" y="11858378"/>
            <a:ext cx="3671927" cy="838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4800"/>
            </a:lvl1pPr>
          </a:lstStyle>
          <a:p>
            <a:r>
              <a:t>Ganotherapy</a:t>
            </a:r>
          </a:p>
        </p:txBody>
      </p:sp>
      <p:pic>
        <p:nvPicPr>
          <p:cNvPr id="242" name="gano.png" descr="gano.png"/>
          <p:cNvPicPr>
            <a:picLocks noChangeAspect="1"/>
          </p:cNvPicPr>
          <p:nvPr/>
        </p:nvPicPr>
        <p:blipFill>
          <a:blip r:embed="rId3">
            <a:extLst/>
          </a:blip>
          <a:stretch>
            <a:fillRect/>
          </a:stretch>
        </p:blipFill>
        <p:spPr>
          <a:xfrm>
            <a:off x="21266275" y="10228833"/>
            <a:ext cx="2487996" cy="2487996"/>
          </a:xfrm>
          <a:prstGeom prst="rect">
            <a:avLst/>
          </a:prstGeom>
          <a:ln w="12700">
            <a:miter lim="400000"/>
          </a:ln>
        </p:spPr>
      </p:pic>
      <p:sp>
        <p:nvSpPr>
          <p:cNvPr id="243" name="3RD LEVEL OF DEFENSE"/>
          <p:cNvSpPr/>
          <p:nvPr/>
        </p:nvSpPr>
        <p:spPr>
          <a:xfrm>
            <a:off x="7261621" y="1451830"/>
            <a:ext cx="9990536" cy="10795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lnSpc>
                <a:spcPts val="9000"/>
              </a:lnSpc>
              <a:defRPr sz="6400" b="1">
                <a:latin typeface="Helvetica"/>
                <a:ea typeface="Helvetica"/>
                <a:cs typeface="Helvetica"/>
                <a:sym typeface="Helvetica"/>
              </a:defRPr>
            </a:lvl1pPr>
          </a:lstStyle>
          <a:p>
            <a:r>
              <a:t>3RD LEVEL OF DEFENSE</a:t>
            </a:r>
          </a:p>
        </p:txBody>
      </p:sp>
      <p:sp>
        <p:nvSpPr>
          <p:cNvPr id="244" name="Tumor Developing Phase"/>
          <p:cNvSpPr/>
          <p:nvPr/>
        </p:nvSpPr>
        <p:spPr>
          <a:xfrm>
            <a:off x="8068867" y="2312596"/>
            <a:ext cx="8246266"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defTabSz="457200">
              <a:defRPr sz="4800">
                <a:latin typeface="Helvetica"/>
                <a:ea typeface="Helvetica"/>
                <a:cs typeface="Helvetica"/>
                <a:sym typeface="Helvetica"/>
              </a:defRPr>
            </a:lvl1pPr>
          </a:lstStyle>
          <a:p>
            <a:r>
              <a:t>Tumor Developing Phase</a:t>
            </a:r>
          </a:p>
        </p:txBody>
      </p:sp>
      <p:sp>
        <p:nvSpPr>
          <p:cNvPr id="245" name="Toxins that cannot be discharged from the body after a long period of time will develop into health problems such as tumor."/>
          <p:cNvSpPr/>
          <p:nvPr/>
        </p:nvSpPr>
        <p:spPr>
          <a:xfrm>
            <a:off x="5988119" y="4778584"/>
            <a:ext cx="12853766" cy="23114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defTabSz="457200">
              <a:defRPr sz="4800">
                <a:latin typeface="Helvetica"/>
                <a:ea typeface="Helvetica"/>
                <a:cs typeface="Helvetica"/>
                <a:sym typeface="Helvetica"/>
              </a:defRPr>
            </a:lvl1pPr>
          </a:lstStyle>
          <a:p>
            <a:r>
              <a:t>Toxins that cannot be discharged from the body after a long period of time will develop into health problems such as tumor.</a:t>
            </a:r>
          </a:p>
        </p:txBody>
      </p:sp>
      <p:pic>
        <p:nvPicPr>
          <p:cNvPr id="246" name="DXN-02.png" descr="DXN-02.png"/>
          <p:cNvPicPr>
            <a:picLocks noChangeAspect="1"/>
          </p:cNvPicPr>
          <p:nvPr/>
        </p:nvPicPr>
        <p:blipFill>
          <a:blip r:embed="rId4">
            <a:extLst/>
          </a:blip>
          <a:stretch>
            <a:fillRect/>
          </a:stretch>
        </p:blipFill>
        <p:spPr>
          <a:xfrm>
            <a:off x="949964" y="10972772"/>
            <a:ext cx="2468362" cy="238436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TotalTime>
  <Words>1098</Words>
  <Application>Microsoft Office PowerPoint</Application>
  <PresentationFormat>Custom</PresentationFormat>
  <Paragraphs>166</Paragraphs>
  <Slides>21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Helvetica</vt:lpstr>
      <vt:lpstr>Helvetica Light</vt:lpstr>
      <vt:lpstr>Helvetica Neue</vt:lpstr>
      <vt:lpstr>Black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Mr Ghani</dc:creator>
  <cp:lastModifiedBy>Fatemi Ghani</cp:lastModifiedBy>
  <cp:revision>2</cp:revision>
  <dcterms:modified xsi:type="dcterms:W3CDTF">2017-07-28T16:04:23Z</dcterms:modified>
</cp:coreProperties>
</file>